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58" r:id="rId4"/>
    <p:sldId id="274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K Grotesk Bold" pitchFamily="2" charset="77"/>
      <p:regular r:id="rId10"/>
      <p:bold r:id="rId11"/>
    </p:embeddedFont>
    <p:embeddedFont>
      <p:font typeface="HK Grotesk Light" pitchFamily="2" charset="77"/>
      <p:regular r:id="rId12"/>
    </p:embeddedFont>
    <p:embeddedFont>
      <p:font typeface="HK Grotesk Medium" pitchFamily="2" charset="77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9" autoAdjust="0"/>
  </p:normalViewPr>
  <p:slideViewPr>
    <p:cSldViewPr>
      <p:cViewPr varScale="1">
        <p:scale>
          <a:sx n="69" d="100"/>
          <a:sy n="69" d="100"/>
        </p:scale>
        <p:origin x="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568374"/>
            <a:ext cx="18288000" cy="30632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-2536139" y="3850589"/>
            <a:ext cx="8139236" cy="1009558"/>
            <a:chOff x="0" y="0"/>
            <a:chExt cx="10852315" cy="134607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852315" cy="1346077"/>
            </a:xfrm>
            <a:prstGeom prst="rect">
              <a:avLst/>
            </a:prstGeom>
            <a:solidFill>
              <a:srgbClr val="FEE5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75568" y="362060"/>
              <a:ext cx="9901179" cy="612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60"/>
                </a:lnSpc>
              </a:pPr>
              <a:r>
                <a:rPr lang="en-US" sz="2967" spc="296" dirty="0">
                  <a:solidFill>
                    <a:srgbClr val="1E69AD"/>
                  </a:solidFill>
                  <a:latin typeface="HK Grotesk Medium"/>
                </a:rPr>
                <a:t>COPIL DU 21 JUIN 2021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99385" y="8634834"/>
            <a:ext cx="1525794" cy="14742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39865" y="2551333"/>
            <a:ext cx="13879870" cy="2102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-240" dirty="0" err="1">
                <a:solidFill>
                  <a:srgbClr val="1E69AD"/>
                </a:solidFill>
                <a:latin typeface="HK Grotesk Bold"/>
              </a:rPr>
              <a:t>Activité</a:t>
            </a:r>
            <a:r>
              <a:rPr lang="en-US" sz="8000" spc="-240" dirty="0">
                <a:solidFill>
                  <a:srgbClr val="1E69AD"/>
                </a:solidFill>
                <a:latin typeface="HK Grotesk Bold"/>
              </a:rPr>
              <a:t> </a:t>
            </a:r>
            <a:r>
              <a:rPr lang="en-US" sz="8000" spc="-240" dirty="0" err="1">
                <a:solidFill>
                  <a:srgbClr val="1E69AD"/>
                </a:solidFill>
                <a:latin typeface="HK Grotesk Bold"/>
              </a:rPr>
              <a:t>ambulatoire</a:t>
            </a:r>
            <a:r>
              <a:rPr lang="en-US" sz="8000" spc="-240" dirty="0">
                <a:solidFill>
                  <a:srgbClr val="1E69AD"/>
                </a:solidFill>
                <a:latin typeface="HK Grotesk Bold"/>
              </a:rPr>
              <a:t> 2020</a:t>
            </a:r>
          </a:p>
          <a:p>
            <a:pPr>
              <a:lnSpc>
                <a:spcPts val="8000"/>
              </a:lnSpc>
            </a:pPr>
            <a:r>
              <a:rPr lang="en-US" sz="8000" spc="-240">
                <a:solidFill>
                  <a:srgbClr val="1E69AD"/>
                </a:solidFill>
                <a:latin typeface="HK Grotesk Bold"/>
              </a:rPr>
              <a:t>Au CHU </a:t>
            </a:r>
            <a:r>
              <a:rPr lang="en-US" sz="8000" spc="-240" dirty="0">
                <a:solidFill>
                  <a:srgbClr val="1E69AD"/>
                </a:solidFill>
                <a:latin typeface="HK Grotesk Bold"/>
              </a:rPr>
              <a:t>de Lille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1100"/>
            <a:ext cx="2514600" cy="2514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43100"/>
            <a:ext cx="11171661" cy="79248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4152900"/>
            <a:ext cx="5943600" cy="1569660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Impact majeur de la crise sanitaire sur l’activité MCO 2020 :</a:t>
            </a:r>
          </a:p>
          <a:p>
            <a:pPr algn="ctr"/>
            <a:r>
              <a:rPr lang="fr-FR" sz="3200" b="1" dirty="0">
                <a:solidFill>
                  <a:schemeClr val="tx2"/>
                </a:solidFill>
              </a:rPr>
              <a:t>- 18 608 séjours soit - 8,8% /2019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800" y="617708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Baisse plus modérée en ambulatoire</a:t>
            </a:r>
          </a:p>
          <a:p>
            <a:r>
              <a:rPr lang="fr-F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 </a:t>
            </a:r>
            <a:r>
              <a:rPr lang="fr-FR" sz="2400" b="1" dirty="0">
                <a:solidFill>
                  <a:schemeClr val="tx2"/>
                </a:solidFill>
              </a:rPr>
              <a:t>Séjours de 0 nuit hors séances : -8,5%</a:t>
            </a:r>
          </a:p>
          <a:p>
            <a:r>
              <a:rPr lang="fr-FR" sz="2400" b="1" dirty="0">
                <a:solidFill>
                  <a:schemeClr val="tx2"/>
                </a:solidFill>
                <a:sym typeface="Wingdings" panose="05000000000000000000" pitchFamily="2" charset="2"/>
              </a:rPr>
              <a:t> </a:t>
            </a:r>
            <a:r>
              <a:rPr lang="fr-FR" sz="2400" b="1" dirty="0">
                <a:solidFill>
                  <a:schemeClr val="tx2"/>
                </a:solidFill>
              </a:rPr>
              <a:t>Séances : -1,4%</a:t>
            </a:r>
          </a:p>
        </p:txBody>
      </p:sp>
    </p:spTree>
    <p:extLst>
      <p:ext uri="{BB962C8B-B14F-4D97-AF65-F5344CB8AC3E}">
        <p14:creationId xmlns:p14="http://schemas.microsoft.com/office/powerpoint/2010/main" val="189612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19" r="5019" b="5625"/>
          <a:stretch>
            <a:fillRect/>
          </a:stretch>
        </p:blipFill>
        <p:spPr>
          <a:xfrm>
            <a:off x="0" y="8037195"/>
            <a:ext cx="18288000" cy="333346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-1592"/>
            <a:ext cx="18288000" cy="1001717"/>
            <a:chOff x="0" y="0"/>
            <a:chExt cx="4253089" cy="232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53089" cy="232961"/>
            </a:xfrm>
            <a:custGeom>
              <a:avLst/>
              <a:gdLst/>
              <a:ahLst/>
              <a:cxnLst/>
              <a:rect l="l" t="t" r="r" b="b"/>
              <a:pathLst>
                <a:path w="4253089" h="232961">
                  <a:moveTo>
                    <a:pt x="0" y="0"/>
                  </a:moveTo>
                  <a:lnTo>
                    <a:pt x="4253089" y="0"/>
                  </a:lnTo>
                  <a:lnTo>
                    <a:pt x="4253089" y="232961"/>
                  </a:lnTo>
                  <a:lnTo>
                    <a:pt x="0" y="232961"/>
                  </a:lnTo>
                  <a:close/>
                </a:path>
              </a:pathLst>
            </a:custGeom>
            <a:solidFill>
              <a:srgbClr val="5FC2EA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255728" y="-76200"/>
            <a:ext cx="1676143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HK Grotesk Bold"/>
              </a:rPr>
              <a:t>ZOOM – CHIRURGIE AMBULATOIRE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024435" y="5335717"/>
            <a:ext cx="8263565" cy="2197016"/>
            <a:chOff x="0" y="-9525"/>
            <a:chExt cx="10193689" cy="2929355"/>
          </a:xfrm>
        </p:grpSpPr>
        <p:sp>
          <p:nvSpPr>
            <p:cNvPr id="26" name="TextBox 26"/>
            <p:cNvSpPr txBox="1"/>
            <p:nvPr/>
          </p:nvSpPr>
          <p:spPr>
            <a:xfrm>
              <a:off x="0" y="899795"/>
              <a:ext cx="10193689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12 754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séjours</a:t>
              </a:r>
              <a:endParaRPr lang="en-US" sz="2600" dirty="0">
                <a:solidFill>
                  <a:srgbClr val="0070C0"/>
                </a:solidFill>
                <a:latin typeface="HK Grotesk Light"/>
              </a:endParaRPr>
            </a:p>
            <a:p>
              <a:pPr>
                <a:lnSpc>
                  <a:spcPts val="3900"/>
                </a:lnSpc>
              </a:pP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                de la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chirurgie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(40%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en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2019)</a:t>
              </a:r>
            </a:p>
            <a:p>
              <a:pPr>
                <a:lnSpc>
                  <a:spcPts val="3900"/>
                </a:lnSpc>
              </a:pP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          des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gestes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marqueurs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(73%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en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2019, </a:t>
              </a:r>
              <a:r>
                <a:rPr lang="en-US" sz="2600" dirty="0" err="1">
                  <a:solidFill>
                    <a:srgbClr val="0070C0"/>
                  </a:solidFill>
                  <a:latin typeface="HK Grotesk Light"/>
                </a:rPr>
                <a:t>cible</a:t>
              </a:r>
              <a:r>
                <a:rPr lang="en-US" sz="2600" dirty="0">
                  <a:solidFill>
                    <a:srgbClr val="0070C0"/>
                  </a:solidFill>
                  <a:latin typeface="HK Grotesk Light"/>
                </a:rPr>
                <a:t> 85%)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10193689" cy="741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53" dirty="0">
                  <a:solidFill>
                    <a:srgbClr val="5FC2EA"/>
                  </a:solidFill>
                  <a:latin typeface="HK Grotesk Bold"/>
                </a:rPr>
                <a:t>CHIRURGIE AMBULATOIRE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528446"/>
              <a:ext cx="1705183" cy="741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66C4"/>
                  </a:solidFill>
                  <a:latin typeface="HK Grotesk Bold"/>
                </a:rPr>
                <a:t>38,9 %  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178686"/>
              <a:ext cx="1285871" cy="741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FF66C4"/>
                  </a:solidFill>
                  <a:latin typeface="HK Grotesk Bold"/>
                </a:rPr>
                <a:t>67%</a:t>
              </a:r>
            </a:p>
          </p:txBody>
        </p:sp>
      </p:grp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82312"/>
              </p:ext>
            </p:extLst>
          </p:nvPr>
        </p:nvGraphicFramePr>
        <p:xfrm>
          <a:off x="3810000" y="1911752"/>
          <a:ext cx="8794807" cy="1295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3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séjours</a:t>
                      </a:r>
                      <a:r>
                        <a:rPr lang="fr-FR" sz="2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chirurgicaux </a:t>
                      </a:r>
                      <a:endParaRPr lang="fr-FR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41 473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42 507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42 086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41 459</a:t>
                      </a:r>
                    </a:p>
                  </a:txBody>
                  <a:tcPr marL="9525" marR="108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32 821</a:t>
                      </a:r>
                    </a:p>
                  </a:txBody>
                  <a:tcPr marL="9525" marR="1080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34063"/>
            <a:ext cx="7000686" cy="5899312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11506200" y="2463496"/>
            <a:ext cx="119805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289317" y="3327342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/2019 </a:t>
            </a:r>
          </a:p>
          <a:p>
            <a:r>
              <a:rPr lang="fr-FR" sz="2400" b="1" dirty="0">
                <a:solidFill>
                  <a:srgbClr val="C00000"/>
                </a:solidFill>
              </a:rPr>
              <a:t>-8 638 séjours soit -20,8%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019" r="5019" b="5625"/>
          <a:stretch>
            <a:fillRect/>
          </a:stretch>
        </p:blipFill>
        <p:spPr>
          <a:xfrm>
            <a:off x="0" y="8037195"/>
            <a:ext cx="18288000" cy="333346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-1592"/>
            <a:ext cx="18288000" cy="1001717"/>
            <a:chOff x="0" y="0"/>
            <a:chExt cx="4253089" cy="2329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53089" cy="232961"/>
            </a:xfrm>
            <a:custGeom>
              <a:avLst/>
              <a:gdLst/>
              <a:ahLst/>
              <a:cxnLst/>
              <a:rect l="l" t="t" r="r" b="b"/>
              <a:pathLst>
                <a:path w="4253089" h="232961">
                  <a:moveTo>
                    <a:pt x="0" y="0"/>
                  </a:moveTo>
                  <a:lnTo>
                    <a:pt x="4253089" y="0"/>
                  </a:lnTo>
                  <a:lnTo>
                    <a:pt x="4253089" y="232961"/>
                  </a:lnTo>
                  <a:lnTo>
                    <a:pt x="0" y="232961"/>
                  </a:lnTo>
                  <a:close/>
                </a:path>
              </a:pathLst>
            </a:custGeom>
            <a:solidFill>
              <a:srgbClr val="5FC2EA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255728" y="-76200"/>
            <a:ext cx="1676143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HK Grotesk Bold"/>
              </a:rPr>
              <a:t>ZOOM – CHIRURGIE AMBULATOIRE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527" b="1311"/>
          <a:stretch/>
        </p:blipFill>
        <p:spPr>
          <a:xfrm>
            <a:off x="1948627" y="2552700"/>
            <a:ext cx="14390746" cy="7543800"/>
          </a:xfrm>
          <a:prstGeom prst="rect">
            <a:avLst/>
          </a:prstGeom>
        </p:spPr>
      </p:pic>
      <p:sp>
        <p:nvSpPr>
          <p:cNvPr id="17" name="TextBox 27"/>
          <p:cNvSpPr txBox="1"/>
          <p:nvPr/>
        </p:nvSpPr>
        <p:spPr>
          <a:xfrm>
            <a:off x="533400" y="1176007"/>
            <a:ext cx="16383000" cy="11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spc="53" dirty="0">
                <a:solidFill>
                  <a:srgbClr val="5FC2EA"/>
                </a:solidFill>
                <a:latin typeface="HK Grotesk Bold"/>
              </a:rPr>
              <a:t>Variation </a:t>
            </a:r>
            <a:r>
              <a:rPr lang="en-US" sz="3600" spc="53" dirty="0" err="1">
                <a:solidFill>
                  <a:srgbClr val="5FC2EA"/>
                </a:solidFill>
                <a:latin typeface="HK Grotesk Bold"/>
              </a:rPr>
              <a:t>journalière</a:t>
            </a:r>
            <a:r>
              <a:rPr lang="en-US" sz="3600" spc="53" dirty="0">
                <a:solidFill>
                  <a:srgbClr val="5FC2EA"/>
                </a:solidFill>
                <a:latin typeface="HK Grotesk Bold"/>
              </a:rPr>
              <a:t> des patients presents </a:t>
            </a:r>
            <a:r>
              <a:rPr lang="en-US" sz="3600" spc="53" dirty="0" err="1">
                <a:solidFill>
                  <a:srgbClr val="5FC2EA"/>
                </a:solidFill>
                <a:latin typeface="HK Grotesk Bold"/>
              </a:rPr>
              <a:t>en</a:t>
            </a:r>
            <a:r>
              <a:rPr lang="en-US" sz="3600" spc="53" dirty="0">
                <a:solidFill>
                  <a:srgbClr val="5FC2EA"/>
                </a:solidFill>
                <a:latin typeface="HK Grotesk Bold"/>
              </a:rPr>
              <a:t> unite de </a:t>
            </a:r>
            <a:r>
              <a:rPr lang="en-US" sz="3600" spc="53" dirty="0" err="1">
                <a:solidFill>
                  <a:srgbClr val="5FC2EA"/>
                </a:solidFill>
                <a:latin typeface="HK Grotesk Bold"/>
              </a:rPr>
              <a:t>chirurgie</a:t>
            </a:r>
            <a:r>
              <a:rPr lang="en-US" sz="3600" spc="53" dirty="0">
                <a:solidFill>
                  <a:srgbClr val="5FC2EA"/>
                </a:solidFill>
                <a:latin typeface="HK Grotesk Bold"/>
              </a:rPr>
              <a:t> </a:t>
            </a:r>
            <a:r>
              <a:rPr lang="en-US" sz="3600" spc="53" dirty="0" err="1">
                <a:solidFill>
                  <a:srgbClr val="5FC2EA"/>
                </a:solidFill>
                <a:latin typeface="HK Grotesk Bold"/>
              </a:rPr>
              <a:t>ambulatoire</a:t>
            </a:r>
            <a:r>
              <a:rPr lang="en-US" sz="3600" spc="53" dirty="0">
                <a:solidFill>
                  <a:srgbClr val="5FC2EA"/>
                </a:solidFill>
                <a:latin typeface="HK Grotesk Bold"/>
              </a:rPr>
              <a:t> </a:t>
            </a:r>
          </a:p>
          <a:p>
            <a:pPr>
              <a:lnSpc>
                <a:spcPts val="4320"/>
              </a:lnSpc>
            </a:pPr>
            <a:r>
              <a:rPr lang="en-US" sz="3200" spc="53" dirty="0" err="1">
                <a:solidFill>
                  <a:schemeClr val="bg1">
                    <a:lumMod val="50000"/>
                  </a:schemeClr>
                </a:solidFill>
                <a:latin typeface="HK Grotesk Bold"/>
              </a:rPr>
              <a:t>Comparaison</a:t>
            </a:r>
            <a:r>
              <a:rPr lang="en-US" sz="3200" spc="53" dirty="0">
                <a:solidFill>
                  <a:schemeClr val="bg1">
                    <a:lumMod val="50000"/>
                  </a:schemeClr>
                </a:solidFill>
                <a:latin typeface="HK Grotesk Bold"/>
              </a:rPr>
              <a:t> 2019/2020</a:t>
            </a:r>
          </a:p>
        </p:txBody>
      </p:sp>
    </p:spTree>
    <p:extLst>
      <p:ext uri="{BB962C8B-B14F-4D97-AF65-F5344CB8AC3E}">
        <p14:creationId xmlns:p14="http://schemas.microsoft.com/office/powerpoint/2010/main" val="41252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135</Words>
  <Application>Microsoft Macintosh PowerPoint</Application>
  <PresentationFormat>Personnalisé</PresentationFormat>
  <Paragraphs>31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</vt:lpstr>
      <vt:lpstr>HK Grotesk Bold</vt:lpstr>
      <vt:lpstr>Arial</vt:lpstr>
      <vt:lpstr>HK Grotesk Light</vt:lpstr>
      <vt:lpstr>HK Grotesk Medium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d’établissement Point d’étape ambulatoire et soins externes</dc:title>
  <dc:creator>LAUERIERE Claire</dc:creator>
  <cp:lastModifiedBy>Martine Tondelier</cp:lastModifiedBy>
  <cp:revision>19</cp:revision>
  <dcterms:created xsi:type="dcterms:W3CDTF">2006-08-16T00:00:00Z</dcterms:created>
  <dcterms:modified xsi:type="dcterms:W3CDTF">2021-08-20T07:55:18Z</dcterms:modified>
  <dc:identifier>DADzCbRsOwI</dc:identifier>
</cp:coreProperties>
</file>