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382" r:id="rId3"/>
    <p:sldId id="349" r:id="rId4"/>
    <p:sldId id="348" r:id="rId5"/>
    <p:sldId id="350" r:id="rId6"/>
    <p:sldId id="353" r:id="rId7"/>
    <p:sldId id="313" r:id="rId8"/>
    <p:sldId id="383" r:id="rId9"/>
    <p:sldId id="386" r:id="rId10"/>
    <p:sldId id="332" r:id="rId11"/>
    <p:sldId id="329" r:id="rId12"/>
    <p:sldId id="357" r:id="rId13"/>
    <p:sldId id="405" r:id="rId14"/>
    <p:sldId id="406" r:id="rId15"/>
    <p:sldId id="390" r:id="rId16"/>
    <p:sldId id="392" r:id="rId17"/>
    <p:sldId id="391" r:id="rId18"/>
    <p:sldId id="396" r:id="rId19"/>
    <p:sldId id="397" r:id="rId20"/>
    <p:sldId id="398" r:id="rId21"/>
    <p:sldId id="399" r:id="rId22"/>
    <p:sldId id="400" r:id="rId23"/>
    <p:sldId id="403" r:id="rId24"/>
    <p:sldId id="404" r:id="rId25"/>
    <p:sldId id="257" r:id="rId26"/>
    <p:sldId id="380" r:id="rId27"/>
    <p:sldId id="381" r:id="rId28"/>
    <p:sldId id="261" r:id="rId29"/>
    <p:sldId id="262" r:id="rId30"/>
    <p:sldId id="263" r:id="rId31"/>
    <p:sldId id="264" r:id="rId32"/>
    <p:sldId id="266" r:id="rId33"/>
    <p:sldId id="267" r:id="rId34"/>
    <p:sldId id="268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B7D"/>
    <a:srgbClr val="F6AB7C"/>
    <a:srgbClr val="BF9123"/>
    <a:srgbClr val="F5F57F"/>
    <a:srgbClr val="FDD966"/>
    <a:srgbClr val="FBDB95"/>
    <a:srgbClr val="DAE3F4"/>
    <a:srgbClr val="E0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4" autoAdjust="0"/>
    <p:restoredTop sz="94673"/>
  </p:normalViewPr>
  <p:slideViewPr>
    <p:cSldViewPr snapToGrid="0" snapToObjects="1">
      <p:cViewPr varScale="1">
        <p:scale>
          <a:sx n="110" d="100"/>
          <a:sy n="110" d="100"/>
        </p:scale>
        <p:origin x="49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013"/>
    </p:cViewPr>
  </p:sorterViewPr>
  <p:notesViewPr>
    <p:cSldViewPr snapToGrid="0" snapToObjects="1">
      <p:cViewPr varScale="1">
        <p:scale>
          <a:sx n="85" d="100"/>
          <a:sy n="85" d="100"/>
        </p:scale>
        <p:origin x="381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r%20LdG\Documents\CONGRES\congr&#232;s%202014\Paris%202014\ambu%201er%20semestre%202014.xls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el\Desktop\MEMOIRE\Recueil%20de%20donn&#233;es\Recueil%20de%20donn&#233;es%20r&#233;trospective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312296377655905E-2"/>
          <c:y val="8.3815028901734104E-2"/>
          <c:w val="0.92195254810867777"/>
          <c:h val="0.78844431295799011"/>
        </c:manualLayout>
      </c:layout>
      <c:lineChart>
        <c:grouping val="standard"/>
        <c:varyColors val="0"/>
        <c:ser>
          <c:idx val="0"/>
          <c:order val="0"/>
          <c:spPr>
            <a:ln w="50800" cap="rnd" cmpd="sng">
              <a:solidFill>
                <a:schemeClr val="accent1"/>
              </a:solidFill>
              <a:round/>
              <a:headEnd type="oval"/>
              <a:tailEnd type="triangle" w="lg" len="med"/>
            </a:ln>
            <a:effectLst/>
          </c:spPr>
          <c:marker>
            <c:symbol val="none"/>
          </c:marker>
          <c:dLbls>
            <c:dLbl>
              <c:idx val="2"/>
              <c:tx>
                <c:rich>
                  <a:bodyPr/>
                  <a:lstStyle/>
                  <a:p>
                    <a:fld id="{618FB9B6-3518-EC4F-BB55-F9BDBB0BB749}" type="VALUE">
                      <a:rPr lang="en-US" b="1"/>
                      <a:pPr/>
                      <a:t>[VALEUR]</a:t>
                    </a:fld>
                    <a:endParaRPr lang="fr-FR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27F-D947-87B6-29CA9A37DC4C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70%</a:t>
                    </a:r>
                    <a:endParaRPr lang="en-US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fr-F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27F-D947-87B6-29CA9A37DC4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Feuil1!$C$3:$F$3</c:f>
              <c:numCache>
                <c:formatCode>General</c:formatCode>
                <c:ptCount val="4"/>
                <c:pt idx="0">
                  <c:v>2011</c:v>
                </c:pt>
                <c:pt idx="1">
                  <c:v>2015</c:v>
                </c:pt>
                <c:pt idx="2">
                  <c:v>2020</c:v>
                </c:pt>
                <c:pt idx="3">
                  <c:v>2022</c:v>
                </c:pt>
              </c:numCache>
            </c:numRef>
          </c:cat>
          <c:val>
            <c:numRef>
              <c:f>Feuil1!$C$4:$F$4</c:f>
              <c:numCache>
                <c:formatCode>General</c:formatCode>
                <c:ptCount val="4"/>
                <c:pt idx="0">
                  <c:v>0.44900000000000001</c:v>
                </c:pt>
                <c:pt idx="1">
                  <c:v>0.51900000000000002</c:v>
                </c:pt>
                <c:pt idx="2">
                  <c:v>0.66200000000000003</c:v>
                </c:pt>
                <c:pt idx="3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7F-D947-87B6-29CA9A37DC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29393776"/>
        <c:axId val="1879144128"/>
      </c:lineChart>
      <c:catAx>
        <c:axId val="192939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1879144128"/>
        <c:crosses val="autoZero"/>
        <c:auto val="1"/>
        <c:lblAlgn val="ctr"/>
        <c:lblOffset val="100"/>
        <c:noMultiLvlLbl val="0"/>
      </c:catAx>
      <c:valAx>
        <c:axId val="1879144128"/>
        <c:scaling>
          <c:orientation val="minMax"/>
          <c:max val="0.8"/>
          <c:min val="0.30000000000000004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192939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errBars>
            <c:errBarType val="both"/>
            <c:errValType val="cust"/>
            <c:noEndCap val="0"/>
            <c:plus>
              <c:numRef>
                <c:f>Feuil2!$B$5:$E$5</c:f>
                <c:numCache>
                  <c:formatCode>General</c:formatCode>
                  <c:ptCount val="4"/>
                  <c:pt idx="0">
                    <c:v>32</c:v>
                  </c:pt>
                  <c:pt idx="1">
                    <c:v>21</c:v>
                  </c:pt>
                  <c:pt idx="2">
                    <c:v>24.7</c:v>
                  </c:pt>
                  <c:pt idx="3">
                    <c:v>34.087738703310897</c:v>
                  </c:pt>
                </c:numCache>
              </c:numRef>
            </c:plus>
            <c:minus>
              <c:numRef>
                <c:f>Feuil2!$B$5:$E$5</c:f>
                <c:numCache>
                  <c:formatCode>General</c:formatCode>
                  <c:ptCount val="4"/>
                  <c:pt idx="0">
                    <c:v>32</c:v>
                  </c:pt>
                  <c:pt idx="1">
                    <c:v>21</c:v>
                  </c:pt>
                  <c:pt idx="2">
                    <c:v>24.7</c:v>
                  </c:pt>
                  <c:pt idx="3">
                    <c:v>34.087738703310897</c:v>
                  </c:pt>
                </c:numCache>
              </c:numRef>
            </c:minus>
          </c:errBars>
          <c:cat>
            <c:strRef>
              <c:f>Feuil2!$B$3:$E$3</c:f>
              <c:strCache>
                <c:ptCount val="4"/>
                <c:pt idx="0">
                  <c:v>2009/2010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strCache>
            </c:strRef>
          </c:cat>
          <c:val>
            <c:numRef>
              <c:f>Feuil2!$B$4:$E$4</c:f>
              <c:numCache>
                <c:formatCode>General</c:formatCode>
                <c:ptCount val="4"/>
                <c:pt idx="0">
                  <c:v>75</c:v>
                </c:pt>
                <c:pt idx="1">
                  <c:v>51.4</c:v>
                </c:pt>
                <c:pt idx="2">
                  <c:v>62.5</c:v>
                </c:pt>
                <c:pt idx="3">
                  <c:v>59.025423728813557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69-41ED-A625-612DC92342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3426432"/>
        <c:axId val="223427968"/>
      </c:barChart>
      <c:catAx>
        <c:axId val="223426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fr-FR"/>
          </a:p>
        </c:txPr>
        <c:crossAx val="223427968"/>
        <c:crosses val="autoZero"/>
        <c:auto val="1"/>
        <c:lblAlgn val="ctr"/>
        <c:lblOffset val="100"/>
        <c:noMultiLvlLbl val="0"/>
      </c:catAx>
      <c:valAx>
        <c:axId val="223427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fr-FR"/>
          </a:p>
        </c:txPr>
        <c:crossAx val="22342643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/>
          </c:spPr>
          <c:invertIfNegative val="0"/>
          <c:dLbls>
            <c:dLbl>
              <c:idx val="0"/>
              <c:layout>
                <c:manualLayout>
                  <c:x val="3.055555555555553E-2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5DA-4A1E-AC9B-E4B70A36FDF3}"/>
                </c:ext>
              </c:extLst>
            </c:dLbl>
            <c:dLbl>
              <c:idx val="1"/>
              <c:layout>
                <c:manualLayout>
                  <c:x val="2.4999999999999949E-2"/>
                  <c:y val="-2.77775955088947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777777777777784E-2"/>
                      <c:h val="7.863444152814230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5DA-4A1E-AC9B-E4B70A36FDF3}"/>
                </c:ext>
              </c:extLst>
            </c:dLbl>
            <c:dLbl>
              <c:idx val="2"/>
              <c:layout>
                <c:manualLayout>
                  <c:x val="8.3333333333333332E-3"/>
                  <c:y val="-1.85183362496355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111111111111109E-2"/>
                      <c:h val="8.32640711577719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5DA-4A1E-AC9B-E4B70A36FDF3}"/>
                </c:ext>
              </c:extLst>
            </c:dLbl>
            <c:dLbl>
              <c:idx val="3"/>
              <c:layout>
                <c:manualLayout>
                  <c:x val="2.2222222222222223E-2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5DA-4A1E-AC9B-E4B70A36FDF3}"/>
                </c:ext>
              </c:extLst>
            </c:dLbl>
            <c:dLbl>
              <c:idx val="4"/>
              <c:layout>
                <c:manualLayout>
                  <c:x val="2.7777777777777676E-2"/>
                  <c:y val="-2.7777777777777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5DA-4A1E-AC9B-E4B70A36FD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graphiques!$A$40:$A$44</c:f>
              <c:strCache>
                <c:ptCount val="5"/>
                <c:pt idx="0">
                  <c:v>≤ 90</c:v>
                </c:pt>
                <c:pt idx="1">
                  <c:v>90 - 120</c:v>
                </c:pt>
                <c:pt idx="2">
                  <c:v>120 - 150</c:v>
                </c:pt>
                <c:pt idx="3">
                  <c:v>150 - 180</c:v>
                </c:pt>
                <c:pt idx="4">
                  <c:v>&gt; 180 </c:v>
                </c:pt>
              </c:strCache>
            </c:strRef>
          </c:cat>
          <c:val>
            <c:numRef>
              <c:f>graphiques!$B$40:$B$44</c:f>
              <c:numCache>
                <c:formatCode>General</c:formatCode>
                <c:ptCount val="5"/>
                <c:pt idx="0">
                  <c:v>98</c:v>
                </c:pt>
                <c:pt idx="1">
                  <c:v>43</c:v>
                </c:pt>
                <c:pt idx="2">
                  <c:v>18</c:v>
                </c:pt>
                <c:pt idx="3">
                  <c:v>4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5DA-4A1E-AC9B-E4B70A36FD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257374464"/>
        <c:axId val="257376640"/>
        <c:axId val="0"/>
      </c:bar3DChart>
      <c:catAx>
        <c:axId val="2573744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Durée</a:t>
                </a:r>
                <a:r>
                  <a:rPr lang="fr-FR" baseline="0"/>
                  <a:t> de l'intervention en minutes</a:t>
                </a:r>
                <a:endParaRPr lang="fr-FR"/>
              </a:p>
            </c:rich>
          </c:tx>
          <c:layout>
            <c:manualLayout>
              <c:xMode val="edge"/>
              <c:yMode val="edge"/>
              <c:x val="0.32260279965004374"/>
              <c:y val="0.909586249635462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7376640"/>
        <c:crosses val="autoZero"/>
        <c:auto val="1"/>
        <c:lblAlgn val="ctr"/>
        <c:lblOffset val="100"/>
        <c:noMultiLvlLbl val="0"/>
      </c:catAx>
      <c:valAx>
        <c:axId val="257376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Nombre de patients</a:t>
                </a:r>
              </a:p>
            </c:rich>
          </c:tx>
          <c:layout>
            <c:manualLayout>
              <c:xMode val="edge"/>
              <c:yMode val="edge"/>
              <c:x val="2.6757874015748029E-2"/>
              <c:y val="0.2934813356663750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7374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312296377655905E-2"/>
          <c:y val="8.3815028901734104E-2"/>
          <c:w val="0.92195254810867777"/>
          <c:h val="0.78844431295799011"/>
        </c:manualLayout>
      </c:layout>
      <c:lineChart>
        <c:grouping val="standard"/>
        <c:varyColors val="0"/>
        <c:ser>
          <c:idx val="0"/>
          <c:order val="0"/>
          <c:spPr>
            <a:ln w="50800" cap="rnd" cmpd="sng">
              <a:solidFill>
                <a:schemeClr val="accent1"/>
              </a:solidFill>
              <a:round/>
              <a:headEnd type="oval"/>
              <a:tailEnd type="triangle" w="lg" len="med"/>
            </a:ln>
            <a:effectLst/>
          </c:spPr>
          <c:marker>
            <c:symbol val="none"/>
          </c:marker>
          <c:dLbls>
            <c:dLbl>
              <c:idx val="2"/>
              <c:tx>
                <c:rich>
                  <a:bodyPr/>
                  <a:lstStyle/>
                  <a:p>
                    <a:fld id="{618FB9B6-3518-EC4F-BB55-F9BDBB0BB749}" type="VALUE">
                      <a:rPr lang="en-US" b="1"/>
                      <a:pPr/>
                      <a:t>[VALEUR]</a:t>
                    </a:fld>
                    <a:endParaRPr lang="fr-FR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27F-D947-87B6-29CA9A37DC4C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70%</a:t>
                    </a:r>
                    <a:endParaRPr lang="en-US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fr-F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27F-D947-87B6-29CA9A37DC4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Feuil1!$C$3:$F$3</c:f>
              <c:numCache>
                <c:formatCode>General</c:formatCode>
                <c:ptCount val="4"/>
                <c:pt idx="0">
                  <c:v>2011</c:v>
                </c:pt>
                <c:pt idx="1">
                  <c:v>2015</c:v>
                </c:pt>
                <c:pt idx="2">
                  <c:v>2020</c:v>
                </c:pt>
                <c:pt idx="3">
                  <c:v>2022</c:v>
                </c:pt>
              </c:numCache>
            </c:numRef>
          </c:cat>
          <c:val>
            <c:numRef>
              <c:f>Feuil1!$C$4:$F$4</c:f>
              <c:numCache>
                <c:formatCode>General</c:formatCode>
                <c:ptCount val="4"/>
                <c:pt idx="0">
                  <c:v>0.44900000000000001</c:v>
                </c:pt>
                <c:pt idx="1">
                  <c:v>0.51900000000000002</c:v>
                </c:pt>
                <c:pt idx="2">
                  <c:v>0.66200000000000003</c:v>
                </c:pt>
                <c:pt idx="3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7F-D947-87B6-29CA9A37DC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29393776"/>
        <c:axId val="1879144128"/>
      </c:lineChart>
      <c:catAx>
        <c:axId val="192939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1879144128"/>
        <c:crosses val="autoZero"/>
        <c:auto val="1"/>
        <c:lblAlgn val="ctr"/>
        <c:lblOffset val="100"/>
        <c:noMultiLvlLbl val="0"/>
      </c:catAx>
      <c:valAx>
        <c:axId val="1879144128"/>
        <c:scaling>
          <c:orientation val="minMax"/>
          <c:max val="0.8"/>
          <c:min val="0.30000000000000004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192939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9D8390-65B9-534C-888C-19A9DB5315AE}" type="doc">
      <dgm:prSet loTypeId="urn:microsoft.com/office/officeart/2005/8/layout/radial3" loCatId="relationship" qsTypeId="urn:microsoft.com/office/officeart/2005/8/quickstyle/simple4" qsCatId="simple" csTypeId="urn:microsoft.com/office/officeart/2005/8/colors/accent1_2#2" csCatId="accent1" phldr="1"/>
      <dgm:spPr/>
      <dgm:t>
        <a:bodyPr/>
        <a:lstStyle/>
        <a:p>
          <a:endParaRPr lang="fr-FR"/>
        </a:p>
      </dgm:t>
    </dgm:pt>
    <dgm:pt modelId="{29A55EEE-28F3-4B44-8C3D-70F3A4903041}">
      <dgm:prSet phldrT="[Texte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/>
            <a:t>CI à l'ambulatoire 355 (83,73%)</a:t>
          </a:r>
        </a:p>
      </dgm:t>
    </dgm:pt>
    <dgm:pt modelId="{99BADF23-0C94-B646-8EB5-4DF3FFCEB9E6}" type="parTrans" cxnId="{BD513BFF-182F-7E41-9737-08F0ECD08FD1}">
      <dgm:prSet/>
      <dgm:spPr/>
      <dgm:t>
        <a:bodyPr/>
        <a:lstStyle/>
        <a:p>
          <a:endParaRPr lang="fr-FR"/>
        </a:p>
      </dgm:t>
    </dgm:pt>
    <dgm:pt modelId="{C33A2435-96F1-B64E-868D-564204D9699B}" type="sibTrans" cxnId="{BD513BFF-182F-7E41-9737-08F0ECD08FD1}">
      <dgm:prSet/>
      <dgm:spPr/>
      <dgm:t>
        <a:bodyPr/>
        <a:lstStyle/>
        <a:p>
          <a:endParaRPr lang="fr-FR"/>
        </a:p>
      </dgm:t>
    </dgm:pt>
    <dgm:pt modelId="{8DCE0EEC-E832-D54E-842C-88552E12B4CB}">
      <dgm:prSet phldrT="[Texte]"/>
      <dgm:spPr/>
      <dgm:t>
        <a:bodyPr/>
        <a:lstStyle/>
        <a:p>
          <a:r>
            <a:rPr lang="fr-FR"/>
            <a:t>CI anesthésie 47 (11,08%)</a:t>
          </a:r>
        </a:p>
      </dgm:t>
    </dgm:pt>
    <dgm:pt modelId="{BF016EA4-44D7-B741-8DD4-3B65053ED90F}" type="parTrans" cxnId="{B167E042-A70B-354F-B35B-5B1F238F0A9F}">
      <dgm:prSet/>
      <dgm:spPr/>
      <dgm:t>
        <a:bodyPr/>
        <a:lstStyle/>
        <a:p>
          <a:endParaRPr lang="fr-FR"/>
        </a:p>
      </dgm:t>
    </dgm:pt>
    <dgm:pt modelId="{8690EB85-5D4F-DE40-9F65-B73995F3F32F}" type="sibTrans" cxnId="{B167E042-A70B-354F-B35B-5B1F238F0A9F}">
      <dgm:prSet/>
      <dgm:spPr/>
      <dgm:t>
        <a:bodyPr/>
        <a:lstStyle/>
        <a:p>
          <a:endParaRPr lang="fr-FR"/>
        </a:p>
      </dgm:t>
    </dgm:pt>
    <dgm:pt modelId="{2D080D31-C4B1-164D-BF4C-E40AEB8AC5E4}">
      <dgm:prSet phldrT="[Texte]"/>
      <dgm:spPr/>
      <dgm:t>
        <a:bodyPr/>
        <a:lstStyle/>
        <a:p>
          <a:r>
            <a:rPr lang="fr-FR" dirty="0"/>
            <a:t>Eloignement du domicile </a:t>
          </a:r>
        </a:p>
        <a:p>
          <a:r>
            <a:rPr lang="fr-FR" dirty="0"/>
            <a:t>85 (20,05%)</a:t>
          </a:r>
        </a:p>
      </dgm:t>
    </dgm:pt>
    <dgm:pt modelId="{8AAE086C-4E65-264A-8CAF-3112EE766D26}" type="parTrans" cxnId="{3ABEFC4B-EB3D-B049-B392-CB49CCE859FD}">
      <dgm:prSet/>
      <dgm:spPr/>
      <dgm:t>
        <a:bodyPr/>
        <a:lstStyle/>
        <a:p>
          <a:endParaRPr lang="fr-FR"/>
        </a:p>
      </dgm:t>
    </dgm:pt>
    <dgm:pt modelId="{33F28F54-F119-F648-B3D8-BE29EACD8075}" type="sibTrans" cxnId="{3ABEFC4B-EB3D-B049-B392-CB49CCE859FD}">
      <dgm:prSet/>
      <dgm:spPr/>
      <dgm:t>
        <a:bodyPr/>
        <a:lstStyle/>
        <a:p>
          <a:endParaRPr lang="fr-FR"/>
        </a:p>
      </dgm:t>
    </dgm:pt>
    <dgm:pt modelId="{A39A90CC-DD85-B641-9AF0-3EF24CCBD5F2}">
      <dgm:prSet phldrT="[Texte]"/>
      <dgm:spPr/>
      <dgm:t>
        <a:bodyPr/>
        <a:lstStyle/>
        <a:p>
          <a:r>
            <a:rPr lang="fr-FR" dirty="0"/>
            <a:t>Heure induction tardive 161 (37,97%)</a:t>
          </a:r>
        </a:p>
      </dgm:t>
    </dgm:pt>
    <dgm:pt modelId="{63118709-EF00-2246-9122-CE433A264045}" type="parTrans" cxnId="{A59FBF51-5D6F-D541-9458-C8A3D67F16D0}">
      <dgm:prSet/>
      <dgm:spPr/>
      <dgm:t>
        <a:bodyPr/>
        <a:lstStyle/>
        <a:p>
          <a:endParaRPr lang="fr-FR"/>
        </a:p>
      </dgm:t>
    </dgm:pt>
    <dgm:pt modelId="{303A599C-340B-E44E-AF38-5C8BBF80FA1E}" type="sibTrans" cxnId="{A59FBF51-5D6F-D541-9458-C8A3D67F16D0}">
      <dgm:prSet/>
      <dgm:spPr/>
      <dgm:t>
        <a:bodyPr/>
        <a:lstStyle/>
        <a:p>
          <a:endParaRPr lang="fr-FR"/>
        </a:p>
      </dgm:t>
    </dgm:pt>
    <dgm:pt modelId="{A28E7C3C-085F-7B43-B39C-D79577EA34EA}">
      <dgm:prSet phldrT="[Texte]"/>
      <dgm:spPr/>
      <dgm:t>
        <a:bodyPr/>
        <a:lstStyle/>
        <a:p>
          <a:r>
            <a:rPr lang="fr-FR" dirty="0"/>
            <a:t>Durée opératoire &gt;90 min              197 (46,46%)</a:t>
          </a:r>
        </a:p>
      </dgm:t>
    </dgm:pt>
    <dgm:pt modelId="{7981D191-5367-6648-AB48-6A12F888696F}" type="parTrans" cxnId="{1453A3E9-876A-4040-97A0-680245514F2D}">
      <dgm:prSet/>
      <dgm:spPr/>
      <dgm:t>
        <a:bodyPr/>
        <a:lstStyle/>
        <a:p>
          <a:endParaRPr lang="fr-FR"/>
        </a:p>
      </dgm:t>
    </dgm:pt>
    <dgm:pt modelId="{ABB2CD78-403E-CB4A-86F4-9E24D85F6C10}" type="sibTrans" cxnId="{1453A3E9-876A-4040-97A0-680245514F2D}">
      <dgm:prSet/>
      <dgm:spPr/>
      <dgm:t>
        <a:bodyPr/>
        <a:lstStyle/>
        <a:p>
          <a:endParaRPr lang="fr-FR"/>
        </a:p>
      </dgm:t>
    </dgm:pt>
    <dgm:pt modelId="{582729CD-CA11-0B45-9599-E4CBC6124404}">
      <dgm:prSet phldrT="[Texte]"/>
      <dgm:spPr/>
      <dgm:t>
        <a:bodyPr/>
        <a:lstStyle/>
        <a:p>
          <a:r>
            <a:rPr lang="fr-FR" dirty="0"/>
            <a:t>Données SSPI incompatibles            23 (5,42%)</a:t>
          </a:r>
        </a:p>
      </dgm:t>
    </dgm:pt>
    <dgm:pt modelId="{A4D80491-9047-574F-9273-3D0369306F7D}" type="parTrans" cxnId="{2C078BE2-E2E5-7F46-96F1-8B8F0693093E}">
      <dgm:prSet/>
      <dgm:spPr/>
      <dgm:t>
        <a:bodyPr/>
        <a:lstStyle/>
        <a:p>
          <a:endParaRPr lang="fr-FR"/>
        </a:p>
      </dgm:t>
    </dgm:pt>
    <dgm:pt modelId="{134227E4-AD34-B143-BA53-E4CEF572D925}" type="sibTrans" cxnId="{2C078BE2-E2E5-7F46-96F1-8B8F0693093E}">
      <dgm:prSet/>
      <dgm:spPr/>
      <dgm:t>
        <a:bodyPr/>
        <a:lstStyle/>
        <a:p>
          <a:endParaRPr lang="fr-FR"/>
        </a:p>
      </dgm:t>
    </dgm:pt>
    <dgm:pt modelId="{200D2154-8B3F-B742-9431-18FA6343A23E}" type="pres">
      <dgm:prSet presAssocID="{769D8390-65B9-534C-888C-19A9DB5315AE}" presName="composite" presStyleCnt="0">
        <dgm:presLayoutVars>
          <dgm:chMax val="1"/>
          <dgm:dir/>
          <dgm:resizeHandles val="exact"/>
        </dgm:presLayoutVars>
      </dgm:prSet>
      <dgm:spPr/>
    </dgm:pt>
    <dgm:pt modelId="{2E4606B6-E350-5141-AF57-91BFC91F07D4}" type="pres">
      <dgm:prSet presAssocID="{769D8390-65B9-534C-888C-19A9DB5315AE}" presName="radial" presStyleCnt="0">
        <dgm:presLayoutVars>
          <dgm:animLvl val="ctr"/>
        </dgm:presLayoutVars>
      </dgm:prSet>
      <dgm:spPr/>
    </dgm:pt>
    <dgm:pt modelId="{C1C85E8A-9BFA-004D-BE15-BF8779787BAB}" type="pres">
      <dgm:prSet presAssocID="{29A55EEE-28F3-4B44-8C3D-70F3A4903041}" presName="centerShape" presStyleLbl="vennNode1" presStyleIdx="0" presStyleCnt="6" custScaleX="81657" custScaleY="79491"/>
      <dgm:spPr/>
    </dgm:pt>
    <dgm:pt modelId="{2DE371FF-1934-0749-A9DF-9BEB401263BB}" type="pres">
      <dgm:prSet presAssocID="{8DCE0EEC-E832-D54E-842C-88552E12B4CB}" presName="node" presStyleLbl="vennNode1" presStyleIdx="1" presStyleCnt="6" custScaleX="140919" custScaleY="143210" custRadScaleRad="82919" custRadScaleInc="1631">
        <dgm:presLayoutVars>
          <dgm:bulletEnabled val="1"/>
        </dgm:presLayoutVars>
      </dgm:prSet>
      <dgm:spPr/>
    </dgm:pt>
    <dgm:pt modelId="{FD2767C5-24F2-7447-8D7E-1A7410AF090B}" type="pres">
      <dgm:prSet presAssocID="{2D080D31-C4B1-164D-BF4C-E40AEB8AC5E4}" presName="node" presStyleLbl="vennNode1" presStyleIdx="2" presStyleCnt="6" custScaleX="162520" custScaleY="161261" custRadScaleRad="83702" custRadScaleInc="88024">
        <dgm:presLayoutVars>
          <dgm:bulletEnabled val="1"/>
        </dgm:presLayoutVars>
      </dgm:prSet>
      <dgm:spPr/>
    </dgm:pt>
    <dgm:pt modelId="{ADF6D235-0CD1-8E47-851E-B023422BF5C5}" type="pres">
      <dgm:prSet presAssocID="{A39A90CC-DD85-B641-9AF0-3EF24CCBD5F2}" presName="node" presStyleLbl="vennNode1" presStyleIdx="3" presStyleCnt="6" custScaleX="160663" custScaleY="171249" custRadScaleRad="94151" custRadScaleInc="-108478">
        <dgm:presLayoutVars>
          <dgm:bulletEnabled val="1"/>
        </dgm:presLayoutVars>
      </dgm:prSet>
      <dgm:spPr/>
    </dgm:pt>
    <dgm:pt modelId="{6E9CC417-E6C3-6C4A-B125-F2062C1A3B62}" type="pres">
      <dgm:prSet presAssocID="{A28E7C3C-085F-7B43-B39C-D79577EA34EA}" presName="node" presStyleLbl="vennNode1" presStyleIdx="4" presStyleCnt="6" custScaleX="149770" custScaleY="158777" custRadScaleRad="76730" custRadScaleInc="-3093">
        <dgm:presLayoutVars>
          <dgm:bulletEnabled val="1"/>
        </dgm:presLayoutVars>
      </dgm:prSet>
      <dgm:spPr/>
    </dgm:pt>
    <dgm:pt modelId="{5D1DB9BC-0ACB-4F44-A455-4B8BD006D695}" type="pres">
      <dgm:prSet presAssocID="{582729CD-CA11-0B45-9599-E4CBC6124404}" presName="node" presStyleLbl="vennNode1" presStyleIdx="5" presStyleCnt="6" custScaleX="144552" custScaleY="136104" custRadScaleRad="92542" custRadScaleInc="5081">
        <dgm:presLayoutVars>
          <dgm:bulletEnabled val="1"/>
        </dgm:presLayoutVars>
      </dgm:prSet>
      <dgm:spPr/>
    </dgm:pt>
  </dgm:ptLst>
  <dgm:cxnLst>
    <dgm:cxn modelId="{DBD9570F-CC37-4E58-8420-86FE45AE8B39}" type="presOf" srcId="{769D8390-65B9-534C-888C-19A9DB5315AE}" destId="{200D2154-8B3F-B742-9431-18FA6343A23E}" srcOrd="0" destOrd="0" presId="urn:microsoft.com/office/officeart/2005/8/layout/radial3"/>
    <dgm:cxn modelId="{C2D8262A-5BC7-4AEB-AA43-78AD07EA6AA7}" type="presOf" srcId="{8DCE0EEC-E832-D54E-842C-88552E12B4CB}" destId="{2DE371FF-1934-0749-A9DF-9BEB401263BB}" srcOrd="0" destOrd="0" presId="urn:microsoft.com/office/officeart/2005/8/layout/radial3"/>
    <dgm:cxn modelId="{B167E042-A70B-354F-B35B-5B1F238F0A9F}" srcId="{29A55EEE-28F3-4B44-8C3D-70F3A4903041}" destId="{8DCE0EEC-E832-D54E-842C-88552E12B4CB}" srcOrd="0" destOrd="0" parTransId="{BF016EA4-44D7-B741-8DD4-3B65053ED90F}" sibTransId="{8690EB85-5D4F-DE40-9F65-B73995F3F32F}"/>
    <dgm:cxn modelId="{3ABEFC4B-EB3D-B049-B392-CB49CCE859FD}" srcId="{29A55EEE-28F3-4B44-8C3D-70F3A4903041}" destId="{2D080D31-C4B1-164D-BF4C-E40AEB8AC5E4}" srcOrd="1" destOrd="0" parTransId="{8AAE086C-4E65-264A-8CAF-3112EE766D26}" sibTransId="{33F28F54-F119-F648-B3D8-BE29EACD8075}"/>
    <dgm:cxn modelId="{A59FBF51-5D6F-D541-9458-C8A3D67F16D0}" srcId="{29A55EEE-28F3-4B44-8C3D-70F3A4903041}" destId="{A39A90CC-DD85-B641-9AF0-3EF24CCBD5F2}" srcOrd="2" destOrd="0" parTransId="{63118709-EF00-2246-9122-CE433A264045}" sibTransId="{303A599C-340B-E44E-AF38-5C8BBF80FA1E}"/>
    <dgm:cxn modelId="{398D617E-2115-49B5-952B-257F2F26800E}" type="presOf" srcId="{A39A90CC-DD85-B641-9AF0-3EF24CCBD5F2}" destId="{ADF6D235-0CD1-8E47-851E-B023422BF5C5}" srcOrd="0" destOrd="0" presId="urn:microsoft.com/office/officeart/2005/8/layout/radial3"/>
    <dgm:cxn modelId="{46D4888A-9A77-4D25-A21A-9679B484B9D8}" type="presOf" srcId="{A28E7C3C-085F-7B43-B39C-D79577EA34EA}" destId="{6E9CC417-E6C3-6C4A-B125-F2062C1A3B62}" srcOrd="0" destOrd="0" presId="urn:microsoft.com/office/officeart/2005/8/layout/radial3"/>
    <dgm:cxn modelId="{F9C474A2-4D51-47D2-B0A0-F081B6FA5359}" type="presOf" srcId="{29A55EEE-28F3-4B44-8C3D-70F3A4903041}" destId="{C1C85E8A-9BFA-004D-BE15-BF8779787BAB}" srcOrd="0" destOrd="0" presId="urn:microsoft.com/office/officeart/2005/8/layout/radial3"/>
    <dgm:cxn modelId="{2C078BE2-E2E5-7F46-96F1-8B8F0693093E}" srcId="{29A55EEE-28F3-4B44-8C3D-70F3A4903041}" destId="{582729CD-CA11-0B45-9599-E4CBC6124404}" srcOrd="4" destOrd="0" parTransId="{A4D80491-9047-574F-9273-3D0369306F7D}" sibTransId="{134227E4-AD34-B143-BA53-E4CEF572D925}"/>
    <dgm:cxn modelId="{D811E8E8-2CAF-4A25-A25A-BCCB366CE7EB}" type="presOf" srcId="{582729CD-CA11-0B45-9599-E4CBC6124404}" destId="{5D1DB9BC-0ACB-4F44-A455-4B8BD006D695}" srcOrd="0" destOrd="0" presId="urn:microsoft.com/office/officeart/2005/8/layout/radial3"/>
    <dgm:cxn modelId="{1453A3E9-876A-4040-97A0-680245514F2D}" srcId="{29A55EEE-28F3-4B44-8C3D-70F3A4903041}" destId="{A28E7C3C-085F-7B43-B39C-D79577EA34EA}" srcOrd="3" destOrd="0" parTransId="{7981D191-5367-6648-AB48-6A12F888696F}" sibTransId="{ABB2CD78-403E-CB4A-86F4-9E24D85F6C10}"/>
    <dgm:cxn modelId="{A3F83BFE-B466-477B-A366-57823A5F1348}" type="presOf" srcId="{2D080D31-C4B1-164D-BF4C-E40AEB8AC5E4}" destId="{FD2767C5-24F2-7447-8D7E-1A7410AF090B}" srcOrd="0" destOrd="0" presId="urn:microsoft.com/office/officeart/2005/8/layout/radial3"/>
    <dgm:cxn modelId="{BD513BFF-182F-7E41-9737-08F0ECD08FD1}" srcId="{769D8390-65B9-534C-888C-19A9DB5315AE}" destId="{29A55EEE-28F3-4B44-8C3D-70F3A4903041}" srcOrd="0" destOrd="0" parTransId="{99BADF23-0C94-B646-8EB5-4DF3FFCEB9E6}" sibTransId="{C33A2435-96F1-B64E-868D-564204D9699B}"/>
    <dgm:cxn modelId="{A8CED0F4-7B32-4522-BB09-5E058612DD05}" type="presParOf" srcId="{200D2154-8B3F-B742-9431-18FA6343A23E}" destId="{2E4606B6-E350-5141-AF57-91BFC91F07D4}" srcOrd="0" destOrd="0" presId="urn:microsoft.com/office/officeart/2005/8/layout/radial3"/>
    <dgm:cxn modelId="{4E032507-A8BE-4FA4-9AB2-9A59612421A8}" type="presParOf" srcId="{2E4606B6-E350-5141-AF57-91BFC91F07D4}" destId="{C1C85E8A-9BFA-004D-BE15-BF8779787BAB}" srcOrd="0" destOrd="0" presId="urn:microsoft.com/office/officeart/2005/8/layout/radial3"/>
    <dgm:cxn modelId="{8B8CBB0E-B22A-407A-A3B7-2070CED4ABF5}" type="presParOf" srcId="{2E4606B6-E350-5141-AF57-91BFC91F07D4}" destId="{2DE371FF-1934-0749-A9DF-9BEB401263BB}" srcOrd="1" destOrd="0" presId="urn:microsoft.com/office/officeart/2005/8/layout/radial3"/>
    <dgm:cxn modelId="{4D5580AF-7C74-469E-A13D-14A0E141CAFA}" type="presParOf" srcId="{2E4606B6-E350-5141-AF57-91BFC91F07D4}" destId="{FD2767C5-24F2-7447-8D7E-1A7410AF090B}" srcOrd="2" destOrd="0" presId="urn:microsoft.com/office/officeart/2005/8/layout/radial3"/>
    <dgm:cxn modelId="{AFBB9490-9AFD-440D-9A23-C81299BE336F}" type="presParOf" srcId="{2E4606B6-E350-5141-AF57-91BFC91F07D4}" destId="{ADF6D235-0CD1-8E47-851E-B023422BF5C5}" srcOrd="3" destOrd="0" presId="urn:microsoft.com/office/officeart/2005/8/layout/radial3"/>
    <dgm:cxn modelId="{67DB7E0B-6601-44F4-931B-8315E877EFE9}" type="presParOf" srcId="{2E4606B6-E350-5141-AF57-91BFC91F07D4}" destId="{6E9CC417-E6C3-6C4A-B125-F2062C1A3B62}" srcOrd="4" destOrd="0" presId="urn:microsoft.com/office/officeart/2005/8/layout/radial3"/>
    <dgm:cxn modelId="{98D0E126-3447-4E55-BDEF-63E2B8C963C0}" type="presParOf" srcId="{2E4606B6-E350-5141-AF57-91BFC91F07D4}" destId="{5D1DB9BC-0ACB-4F44-A455-4B8BD006D695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85E8A-9BFA-004D-BE15-BF8779787BAB}">
      <dsp:nvSpPr>
        <dsp:cNvPr id="0" name=""/>
        <dsp:cNvSpPr/>
      </dsp:nvSpPr>
      <dsp:spPr>
        <a:xfrm>
          <a:off x="3096073" y="1367082"/>
          <a:ext cx="2237618" cy="2178264"/>
        </a:xfrm>
        <a:prstGeom prst="ellipse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CI à l'ambulatoire 355 (83,73%)</a:t>
          </a:r>
        </a:p>
      </dsp:txBody>
      <dsp:txXfrm>
        <a:off x="3423765" y="1686081"/>
        <a:ext cx="1582234" cy="1540266"/>
      </dsp:txXfrm>
    </dsp:sp>
    <dsp:sp modelId="{2DE371FF-1934-0749-A9DF-9BEB401263BB}">
      <dsp:nvSpPr>
        <dsp:cNvPr id="0" name=""/>
        <dsp:cNvSpPr/>
      </dsp:nvSpPr>
      <dsp:spPr>
        <a:xfrm>
          <a:off x="3279787" y="-2711"/>
          <a:ext cx="1930777" cy="196216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CI anesthésie 47 (11,08%)</a:t>
          </a:r>
        </a:p>
      </dsp:txBody>
      <dsp:txXfrm>
        <a:off x="3562543" y="284642"/>
        <a:ext cx="1365265" cy="1387460"/>
      </dsp:txXfrm>
    </dsp:sp>
    <dsp:sp modelId="{FD2767C5-24F2-7447-8D7E-1A7410AF090B}">
      <dsp:nvSpPr>
        <dsp:cNvPr id="0" name=""/>
        <dsp:cNvSpPr/>
      </dsp:nvSpPr>
      <dsp:spPr>
        <a:xfrm>
          <a:off x="4149625" y="2413477"/>
          <a:ext cx="2226739" cy="220948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Eloignement du domicile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85 (20,05%)</a:t>
          </a:r>
        </a:p>
      </dsp:txBody>
      <dsp:txXfrm>
        <a:off x="4475723" y="2737049"/>
        <a:ext cx="1574543" cy="1562345"/>
      </dsp:txXfrm>
    </dsp:sp>
    <dsp:sp modelId="{ADF6D235-0CD1-8E47-851E-B023422BF5C5}">
      <dsp:nvSpPr>
        <dsp:cNvPr id="0" name=""/>
        <dsp:cNvSpPr/>
      </dsp:nvSpPr>
      <dsp:spPr>
        <a:xfrm>
          <a:off x="4646268" y="597600"/>
          <a:ext cx="2201295" cy="234633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Heure induction tardive 161 (37,97%)</a:t>
          </a:r>
        </a:p>
      </dsp:txBody>
      <dsp:txXfrm>
        <a:off x="4968640" y="941213"/>
        <a:ext cx="1556551" cy="1659112"/>
      </dsp:txXfrm>
    </dsp:sp>
    <dsp:sp modelId="{6E9CC417-E6C3-6C4A-B125-F2062C1A3B62}">
      <dsp:nvSpPr>
        <dsp:cNvPr id="0" name=""/>
        <dsp:cNvSpPr/>
      </dsp:nvSpPr>
      <dsp:spPr>
        <a:xfrm>
          <a:off x="2428478" y="2505487"/>
          <a:ext cx="2052047" cy="217545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Durée opératoire &gt;90 min              197 (46,46%)</a:t>
          </a:r>
        </a:p>
      </dsp:txBody>
      <dsp:txXfrm>
        <a:off x="2728993" y="2824075"/>
        <a:ext cx="1451017" cy="1538279"/>
      </dsp:txXfrm>
    </dsp:sp>
    <dsp:sp modelId="{5D1DB9BC-0ACB-4F44-A455-4B8BD006D695}">
      <dsp:nvSpPr>
        <dsp:cNvPr id="0" name=""/>
        <dsp:cNvSpPr/>
      </dsp:nvSpPr>
      <dsp:spPr>
        <a:xfrm>
          <a:off x="1691374" y="914957"/>
          <a:ext cx="1980553" cy="186480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Données SSPI incompatibles            23 (5,42%)</a:t>
          </a:r>
        </a:p>
      </dsp:txBody>
      <dsp:txXfrm>
        <a:off x="1981419" y="1188051"/>
        <a:ext cx="1400463" cy="13186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22C5B-BEAE-644C-8027-8E9A8143D336}" type="datetimeFigureOut">
              <a:rPr lang="fr-FR" smtClean="0"/>
              <a:t>07/09/2021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91CF1-7489-EE46-9BA7-39BC6A54DC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970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91CF1-7489-EE46-9BA7-39BC6A54DC4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834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>
            <a:extLst>
              <a:ext uri="{FF2B5EF4-FFF2-40B4-BE49-F238E27FC236}">
                <a16:creationId xmlns:a16="http://schemas.microsoft.com/office/drawing/2014/main" id="{4209DF37-0DD7-4AD0-82E2-9A8B589CFE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ce réservé des commentaires 2">
            <a:extLst>
              <a:ext uri="{FF2B5EF4-FFF2-40B4-BE49-F238E27FC236}">
                <a16:creationId xmlns:a16="http://schemas.microsoft.com/office/drawing/2014/main" id="{479A2084-1020-4BCB-8353-BF7ED10F96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36B8CF-A0AF-45EF-B136-B6477675F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BC0A9E2-64A0-43B9-A611-DD9BABDD9722}" type="slidenum">
              <a:rPr lang="fr-FR" altLang="fr-FR">
                <a:latin typeface="Calibri" panose="020F0502020204030204" pitchFamily="34" charset="0"/>
              </a:rPr>
              <a:pPr eaLnBrk="1" hangingPunct="1"/>
              <a:t>3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>
            <a:extLst>
              <a:ext uri="{FF2B5EF4-FFF2-40B4-BE49-F238E27FC236}">
                <a16:creationId xmlns:a16="http://schemas.microsoft.com/office/drawing/2014/main" id="{6ADEE155-7E6E-4B1E-9A12-3ECACB7BE2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ce réservé des commentaires 2">
            <a:extLst>
              <a:ext uri="{FF2B5EF4-FFF2-40B4-BE49-F238E27FC236}">
                <a16:creationId xmlns:a16="http://schemas.microsoft.com/office/drawing/2014/main" id="{8C73C8BC-CCDE-429B-A4E6-6B8EC860BF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1B91B3-5777-4FDE-9B63-021493030F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425C02-7E04-414B-B7F6-6CDCDDA07657}" type="slidenum">
              <a:rPr lang="fr-FR" altLang="fr-FR">
                <a:latin typeface="Calibri" panose="020F0502020204030204" pitchFamily="34" charset="0"/>
              </a:rPr>
              <a:pPr eaLnBrk="1" hangingPunct="1"/>
              <a:t>7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'image des diapositives 1">
            <a:extLst>
              <a:ext uri="{FF2B5EF4-FFF2-40B4-BE49-F238E27FC236}">
                <a16:creationId xmlns:a16="http://schemas.microsoft.com/office/drawing/2014/main" id="{57757D0F-8CDB-4036-BE3E-D7D5A9E4AE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ce réservé des commentaires 2">
            <a:extLst>
              <a:ext uri="{FF2B5EF4-FFF2-40B4-BE49-F238E27FC236}">
                <a16:creationId xmlns:a16="http://schemas.microsoft.com/office/drawing/2014/main" id="{CE1FC3DB-6EE8-4BB2-AE1C-5B06B0B2A4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053511-96F1-4CB4-A85B-4FB5C0C535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DED7A5-5E4D-4859-AD32-6CB1DFEFBD9A}" type="slidenum">
              <a:rPr lang="fr-FR" altLang="fr-FR">
                <a:latin typeface="Calibri" panose="020F0502020204030204" pitchFamily="34" charset="0"/>
              </a:rPr>
              <a:pPr eaLnBrk="1" hangingPunct="1"/>
              <a:t>8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>
            <a:extLst>
              <a:ext uri="{FF2B5EF4-FFF2-40B4-BE49-F238E27FC236}">
                <a16:creationId xmlns:a16="http://schemas.microsoft.com/office/drawing/2014/main" id="{4C03CEC0-4B7E-413D-8C2C-CD4FDF51C7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>
            <a:extLst>
              <a:ext uri="{FF2B5EF4-FFF2-40B4-BE49-F238E27FC236}">
                <a16:creationId xmlns:a16="http://schemas.microsoft.com/office/drawing/2014/main" id="{26B01A49-49A0-4E05-9003-01B495E48C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BCC7FD-DECA-4868-BB90-E7439C4B2A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4A0B484-DB08-4064-AD70-474162750DB9}" type="slidenum">
              <a:rPr lang="fr-FR" altLang="fr-FR">
                <a:latin typeface="Calibri" panose="020F0502020204030204" pitchFamily="34" charset="0"/>
              </a:rPr>
              <a:pPr eaLnBrk="1" hangingPunct="1"/>
              <a:t>10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e l'image des diapositives 1">
            <a:extLst>
              <a:ext uri="{FF2B5EF4-FFF2-40B4-BE49-F238E27FC236}">
                <a16:creationId xmlns:a16="http://schemas.microsoft.com/office/drawing/2014/main" id="{9A9CEB5B-A1F7-48A6-905F-F2BF2E508A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Espace réservé des notes 2">
            <a:extLst>
              <a:ext uri="{FF2B5EF4-FFF2-40B4-BE49-F238E27FC236}">
                <a16:creationId xmlns:a16="http://schemas.microsoft.com/office/drawing/2014/main" id="{6C46F5A8-4CF9-4247-B1AA-72BF1CFD23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/>
              <a:t>Puis nous avons relevé toutes les situations où un retour à domicile après l’intervention en toute sécurité n’aurait pas été possible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F67F04-6838-4E2A-8B46-6AF6119F26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B78C419-2186-41AF-8EC4-1C19D4617A8F}" type="slidenum">
              <a:rPr lang="fr-FR" altLang="fr-FR">
                <a:latin typeface="Calibri" panose="020F0502020204030204" pitchFamily="34" charset="0"/>
              </a:rPr>
              <a:pPr eaLnBrk="1" hangingPunct="1"/>
              <a:t>21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e l'image des diapositives 1">
            <a:extLst>
              <a:ext uri="{FF2B5EF4-FFF2-40B4-BE49-F238E27FC236}">
                <a16:creationId xmlns:a16="http://schemas.microsoft.com/office/drawing/2014/main" id="{5CD14317-F9B6-49BF-AEAF-00C5EEC497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ce réservé des notes 2">
            <a:extLst>
              <a:ext uri="{FF2B5EF4-FFF2-40B4-BE49-F238E27FC236}">
                <a16:creationId xmlns:a16="http://schemas.microsoft.com/office/drawing/2014/main" id="{9044126E-B39D-416B-9C52-3C21893E2B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/>
              <a:t>Dans notre étude, 126 patients étaient éligibles à l’ambu après cs anest, en appliquant les critères de retour à domicile dans une sécurité maximale, 15% d’entre eux airait été admis en hospit traditionnelle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EF3DE4-B0FE-4EF8-A6AF-14B5F81038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5589449-DDE2-4581-BF93-1A806778AF2A}" type="slidenum">
              <a:rPr lang="fr-FR" altLang="fr-FR">
                <a:latin typeface="Calibri" panose="020F0502020204030204" pitchFamily="34" charset="0"/>
              </a:rPr>
              <a:pPr eaLnBrk="1" hangingPunct="1"/>
              <a:t>23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91CF1-7489-EE46-9BA7-39BC6A54DC44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951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91CF1-7489-EE46-9BA7-39BC6A54DC44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599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830232-E9F1-BD4B-9734-7825A7427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A4C6724-12A7-554A-9749-C1F2C31D9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F3189C-66BD-334A-B348-F93ABC72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F0DC-22CF-3B41-97BA-704286FF2889}" type="datetimeFigureOut">
              <a:rPr lang="fr-FR" smtClean="0"/>
              <a:t>07/09/2021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2CF973-2C0B-E54D-A5B7-2BDAD66B2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6AC0E7-B4CA-6B41-AF92-7204288B3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F1C9-4C98-0943-A939-32CC7E879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72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E9AC29-D047-AB49-9BD0-76139A809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B2F1EED-40F0-DA48-9D93-B54AD8D11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3EEE71-C7FA-A640-8112-CA4614C94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F0DC-22CF-3B41-97BA-704286FF2889}" type="datetimeFigureOut">
              <a:rPr lang="fr-FR" smtClean="0"/>
              <a:t>07/09/2021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E02B6A-8708-324B-978A-8CCF4A60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65CDD6-D734-0444-94F9-DCA7AB30C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F1C9-4C98-0943-A939-32CC7E879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993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7737C1D-44D7-F04F-AFE6-065CFF52F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4E97D5F-38CE-3040-B74F-58B8A1B902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AE7F60-9630-044E-B7C4-16EE9B5C1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F0DC-22CF-3B41-97BA-704286FF2889}" type="datetimeFigureOut">
              <a:rPr lang="fr-FR" smtClean="0"/>
              <a:t>07/09/2021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536B73-DD1F-D24F-9563-602B2E4C2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39DB35-A06D-5A44-A1B0-7BE59BD3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F1C9-4C98-0943-A939-32CC7E879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04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1B86E6-B093-3B47-A149-8DB3ACB02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2CFCFB-64FD-4349-B6E0-FFF5A5AA6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B93814-DF87-E54B-B495-E719DA3D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F0DC-22CF-3B41-97BA-704286FF2889}" type="datetimeFigureOut">
              <a:rPr lang="fr-FR" smtClean="0"/>
              <a:t>07/09/2021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9AD054-2552-1141-99E2-D02946FB9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675C19-37AB-BC4C-96B2-262C4EF03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F1C9-4C98-0943-A939-32CC7E879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05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1B8225-6075-004F-8116-47B5AD77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D81D5C-96E1-784E-AF06-66B4A295F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F6033F-4E3C-4B43-ABFE-C2A2608F5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F0DC-22CF-3B41-97BA-704286FF2889}" type="datetimeFigureOut">
              <a:rPr lang="fr-FR" smtClean="0"/>
              <a:t>07/09/2021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42F427-EEB3-F641-AEA6-B80D1BB58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26DD8F-D568-5844-8499-3EC7B8142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F1C9-4C98-0943-A939-32CC7E879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525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2F417C-23C6-5645-9A9D-2B37E63B9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88CCC3-A6AC-8D40-A8D3-18A2A3381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912B07-5074-AB45-809F-800C600F2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180BB4-E73B-504C-B218-7528FA32A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F0DC-22CF-3B41-97BA-704286FF2889}" type="datetimeFigureOut">
              <a:rPr lang="fr-FR" smtClean="0"/>
              <a:t>07/09/2021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E6FCE0-B10A-D24E-AF6B-8490F925D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680D09-5D51-E640-804A-C68D7A96A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F1C9-4C98-0943-A939-32CC7E879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4B8855-A57C-3740-92B4-D352CBF0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B8A2CD-682C-2149-B307-9C291C9A0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ACDD6D-9ECB-6E46-B1CF-65812E7AD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2CA82DB-31C8-FF40-A5F9-6F7547A95E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0F80EFC-5775-044D-9229-F9E4A9C5E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F3D5FBB-42DE-6644-B9C2-36F304A2A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F0DC-22CF-3B41-97BA-704286FF2889}" type="datetimeFigureOut">
              <a:rPr lang="fr-FR" smtClean="0"/>
              <a:t>07/09/2021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ACC8D8A-85FD-4546-A179-94EABED3C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281D949-2EA7-1547-A2E1-08DEBADCA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F1C9-4C98-0943-A939-32CC7E879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56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572279-3059-7E4E-8F3F-9A00B8B72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F280DB-CE5D-244D-8C47-BB4ABAEF6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F0DC-22CF-3B41-97BA-704286FF2889}" type="datetimeFigureOut">
              <a:rPr lang="fr-FR" smtClean="0"/>
              <a:t>07/09/2021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C2B6285-77E8-AF45-97A6-E12624ABB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03F744-2DB9-BB4A-8073-56912058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F1C9-4C98-0943-A939-32CC7E879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6958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134F7B1-8BBD-6843-9C8B-36F292534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F0DC-22CF-3B41-97BA-704286FF2889}" type="datetimeFigureOut">
              <a:rPr lang="fr-FR" smtClean="0"/>
              <a:t>07/09/2021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37F6D5B-66C0-3348-BAF0-B9CBF5374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4EB9EC-917B-B846-AD6E-CD6C704B4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F1C9-4C98-0943-A939-32CC7E879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40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F27112-7837-1541-8A03-6FA28E70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74512-D18F-F140-9DF2-C9A32BB7A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BDDC56-994C-3345-84B7-53E6F809D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EED5EC-A242-8F4D-85C4-9D3850F9E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F0DC-22CF-3B41-97BA-704286FF2889}" type="datetimeFigureOut">
              <a:rPr lang="fr-FR" smtClean="0"/>
              <a:t>07/09/2021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ECC99F-A25C-8546-993E-6E03A2F1F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CF2E4B-09F6-EB4B-9F2C-BC6AEC39B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F1C9-4C98-0943-A939-32CC7E879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567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514F58-D6C3-6F47-9BF9-30D382863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DB0EBBA-CE95-9345-887B-BE8EBD658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2365530-3B8E-BF4C-A6FA-149037C75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B6969D-1DB7-D949-9CB7-72DF69D0B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F0DC-22CF-3B41-97BA-704286FF2889}" type="datetimeFigureOut">
              <a:rPr lang="fr-FR" smtClean="0"/>
              <a:t>07/09/2021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7210AF-249F-2B4D-AD43-695038780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EA072E-4977-794D-8A37-1EB1D2C5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F1C9-4C98-0943-A939-32CC7E879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437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CB3242C-400F-9A42-80DB-48EB68A4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401A98-5115-6348-B706-BFE544063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2E79A2-3376-224C-AD4A-CC615BEDE0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7F0DC-22CF-3B41-97BA-704286FF2889}" type="datetimeFigureOut">
              <a:rPr lang="fr-FR" smtClean="0"/>
              <a:t>07/09/2021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09F55C-ECBD-E641-9580-633FF941C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4DF26E-F1DB-4044-8EB5-7EF970A76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F1C9-4C98-0943-A939-32CC7E879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50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mailto:Ludovic.de-gabory@chu-bordeaux.fr" TargetMode="External"/><Relationship Id="rId4" Type="http://schemas.openxmlformats.org/officeDocument/2006/relationships/image" Target="file:////var/folders/1x/j0b790g50l79fjpx0cnp22c80000gn/T/com.microsoft.Word/WebArchiveCopyPasteTempFiles/Universit%25C3%25A9_Bordeaux_%2528Logo_2013%2529.jp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tiff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chart" Target="../charts/chart4.xml"/><Relationship Id="rId4" Type="http://schemas.openxmlformats.org/officeDocument/2006/relationships/image" Target="../media/image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03539DF-7660-D34C-B181-D0ED3FC98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66" y="819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5" name="Image 1" descr="Résultat de recherche d'images pour &quot;université de bordeaux&quot;">
            <a:extLst>
              <a:ext uri="{FF2B5EF4-FFF2-40B4-BE49-F238E27FC236}">
                <a16:creationId xmlns:a16="http://schemas.microsoft.com/office/drawing/2014/main" id="{1F50009A-F2B7-574F-B42F-001B1366E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3" y="5887038"/>
            <a:ext cx="2242218" cy="8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A1E2F9-925C-0F4B-BEFF-C1010F75FFD2}"/>
              </a:ext>
            </a:extLst>
          </p:cNvPr>
          <p:cNvSpPr/>
          <p:nvPr/>
        </p:nvSpPr>
        <p:spPr>
          <a:xfrm>
            <a:off x="1282676" y="2807427"/>
            <a:ext cx="9626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chirurgie ambulatoire en ORL</a:t>
            </a:r>
          </a:p>
          <a:p>
            <a:pPr algn="ctr">
              <a:spcAft>
                <a:spcPts val="0"/>
              </a:spcAft>
            </a:pPr>
            <a:r>
              <a:rPr lang="fr-FR" sz="3600" dirty="0">
                <a:latin typeface="Times New Roman" panose="02020603050405020304" pitchFamily="18" charset="0"/>
              </a:rPr>
              <a:t>Démarche pour le nez et les sinus</a:t>
            </a:r>
            <a:r>
              <a:rPr lang="fr-FR" sz="3600" dirty="0">
                <a:effectLst/>
              </a:rPr>
              <a:t> </a:t>
            </a:r>
            <a:endParaRPr lang="fr-FR" sz="3600" dirty="0"/>
          </a:p>
        </p:txBody>
      </p:sp>
      <p:sp>
        <p:nvSpPr>
          <p:cNvPr id="3" name="Shape 55">
            <a:extLst>
              <a:ext uri="{FF2B5EF4-FFF2-40B4-BE49-F238E27FC236}">
                <a16:creationId xmlns:a16="http://schemas.microsoft.com/office/drawing/2014/main" id="{F0C1080B-D95F-45A3-9D74-D5DDC0DF3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8296" y="4612582"/>
            <a:ext cx="527685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FR" altLang="fr-FR" sz="3200" dirty="0">
                <a:solidFill>
                  <a:schemeClr val="tx1"/>
                </a:solidFill>
                <a:latin typeface="Calibri" pitchFamily="34" charset="0"/>
              </a:rPr>
              <a:t>Pr Ludovic de </a:t>
            </a:r>
            <a:r>
              <a:rPr lang="fr-FR" altLang="fr-FR" sz="3200" dirty="0" err="1">
                <a:solidFill>
                  <a:schemeClr val="tx1"/>
                </a:solidFill>
                <a:latin typeface="Calibri" pitchFamily="34" charset="0"/>
              </a:rPr>
              <a:t>Gabory</a:t>
            </a:r>
            <a:endParaRPr lang="fr-FR" altLang="fr-FR" sz="3200" dirty="0">
              <a:solidFill>
                <a:schemeClr val="tx1"/>
              </a:solidFill>
              <a:latin typeface="Calibri" pitchFamily="34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fr-FR" altLang="fr-FR" sz="1800" dirty="0">
                <a:solidFill>
                  <a:schemeClr val="tx1"/>
                </a:solidFill>
                <a:latin typeface="Calibri" pitchFamily="34" charset="0"/>
              </a:rPr>
              <a:t>Service ORL, Hôpital Pellegrin, Bordeaux, France</a:t>
            </a:r>
          </a:p>
          <a:p>
            <a:pPr algn="ctr" eaLnBrk="1" hangingPunct="1">
              <a:buClrTx/>
              <a:buFontTx/>
              <a:buNone/>
            </a:pPr>
            <a:r>
              <a:rPr lang="fr-FR" altLang="fr-FR" sz="1800" dirty="0">
                <a:solidFill>
                  <a:schemeClr val="tx1"/>
                </a:solidFill>
                <a:latin typeface="Calibri" pitchFamily="34" charset="0"/>
                <a:hlinkClick r:id="rId5"/>
              </a:rPr>
              <a:t>Ludovic.de-gabory@chu-bordeaux.fr</a:t>
            </a:r>
            <a:r>
              <a:rPr lang="fr-FR" altLang="fr-FR" sz="1800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9" name="Picture 2" descr="Centre Hospitalier Universitaire (CHU) de Bordeaux">
            <a:extLst>
              <a:ext uri="{FF2B5EF4-FFF2-40B4-BE49-F238E27FC236}">
                <a16:creationId xmlns:a16="http://schemas.microsoft.com/office/drawing/2014/main" id="{BAB7B391-5F32-495B-A2A2-39947C83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993" y="5843445"/>
            <a:ext cx="1768350" cy="91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2B5926-990A-4FCD-9BBB-2EF22F361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1878" y="135972"/>
            <a:ext cx="6714521" cy="176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63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>
            <a:extLst>
              <a:ext uri="{FF2B5EF4-FFF2-40B4-BE49-F238E27FC236}">
                <a16:creationId xmlns:a16="http://schemas.microsoft.com/office/drawing/2014/main" id="{873AB723-8C1A-4F72-8048-B702139AA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7325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chemeClr val="accent1"/>
                </a:solidFill>
              </a:rPr>
              <a:t>IDENTIFICATION DES DIFFICULTES</a:t>
            </a:r>
            <a:endParaRPr lang="fr-FR" altLang="fr-FR" sz="4800" b="1">
              <a:solidFill>
                <a:schemeClr val="accent1"/>
              </a:solidFill>
            </a:endParaRPr>
          </a:p>
        </p:txBody>
      </p:sp>
      <p:sp>
        <p:nvSpPr>
          <p:cNvPr id="28675" name="Espace réservé du contenu 2">
            <a:extLst>
              <a:ext uri="{FF2B5EF4-FFF2-40B4-BE49-F238E27FC236}">
                <a16:creationId xmlns:a16="http://schemas.microsoft.com/office/drawing/2014/main" id="{FCA814D1-3DEB-40F9-8B4C-2B4EBB41E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6700" y="1398589"/>
            <a:ext cx="7404100" cy="4122737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fr-FR" altLang="fr-FR" dirty="0"/>
              <a:t>Heures d’induction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fr-FR" altLang="fr-FR" dirty="0"/>
              <a:t>38 %  endormis &gt; 12H.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fr-FR" altLang="fr-FR" dirty="0"/>
              <a:t>Durée opératoire :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fr-FR" altLang="fr-FR" dirty="0"/>
              <a:t>GAMA016 et 020: </a:t>
            </a:r>
            <a:r>
              <a:rPr lang="fr-FR" altLang="fr-FR" b="1" dirty="0">
                <a:solidFill>
                  <a:srgbClr val="FF0000"/>
                </a:solidFill>
              </a:rPr>
              <a:t>durée </a:t>
            </a:r>
            <a:r>
              <a:rPr lang="fr-FR" altLang="fr-FR" b="1" dirty="0" err="1">
                <a:solidFill>
                  <a:srgbClr val="FF0000"/>
                </a:solidFill>
              </a:rPr>
              <a:t>moy</a:t>
            </a:r>
            <a:r>
              <a:rPr lang="fr-FR" altLang="fr-FR" b="1" dirty="0">
                <a:solidFill>
                  <a:srgbClr val="FF0000"/>
                </a:solidFill>
              </a:rPr>
              <a:t> &gt; 90 min (p&gt;10</a:t>
            </a:r>
            <a:r>
              <a:rPr lang="fr-FR" altLang="fr-FR" b="1" baseline="30000" dirty="0">
                <a:solidFill>
                  <a:srgbClr val="FF0000"/>
                </a:solidFill>
              </a:rPr>
              <a:t>-5</a:t>
            </a:r>
            <a:r>
              <a:rPr lang="fr-FR" altLang="fr-FR" b="1" dirty="0">
                <a:solidFill>
                  <a:srgbClr val="FF0000"/>
                </a:solidFill>
              </a:rPr>
              <a:t>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fr-FR" altLang="fr-FR" dirty="0"/>
              <a:t>Étiologie : </a:t>
            </a:r>
            <a:r>
              <a:rPr lang="fr-FR" altLang="fr-FR" b="1" dirty="0">
                <a:solidFill>
                  <a:srgbClr val="FF0000"/>
                </a:solidFill>
              </a:rPr>
              <a:t>traumatiques </a:t>
            </a:r>
            <a:r>
              <a:rPr lang="fr-FR" altLang="fr-FR" b="1" i="1" dirty="0">
                <a:solidFill>
                  <a:srgbClr val="FF0000"/>
                </a:solidFill>
              </a:rPr>
              <a:t>vs </a:t>
            </a:r>
            <a:r>
              <a:rPr lang="fr-FR" altLang="fr-FR" sz="2400" dirty="0">
                <a:solidFill>
                  <a:srgbClr val="FF0000"/>
                </a:solidFill>
              </a:rPr>
              <a:t>congénitale</a:t>
            </a:r>
            <a:r>
              <a:rPr lang="fr-FR" altLang="fr-FR" sz="2400" dirty="0">
                <a:solidFill>
                  <a:srgbClr val="FF0000"/>
                </a:solidFill>
                <a:latin typeface="+mj-lt"/>
              </a:rPr>
              <a:t>s </a:t>
            </a:r>
            <a:r>
              <a:rPr lang="fr-FR" altLang="fr-FR" sz="2000" b="1" dirty="0">
                <a:solidFill>
                  <a:srgbClr val="FF0000"/>
                </a:solidFill>
                <a:latin typeface="+mj-lt"/>
              </a:rPr>
              <a:t>(p&gt;10</a:t>
            </a:r>
            <a:r>
              <a:rPr lang="fr-FR" altLang="fr-FR" sz="2000" b="1" baseline="30000" dirty="0">
                <a:solidFill>
                  <a:srgbClr val="FF0000"/>
                </a:solidFill>
                <a:latin typeface="+mj-lt"/>
              </a:rPr>
              <a:t>-5</a:t>
            </a:r>
            <a:r>
              <a:rPr lang="fr-FR" altLang="fr-FR" sz="2000" b="1" dirty="0">
                <a:solidFill>
                  <a:srgbClr val="FF0000"/>
                </a:solidFill>
                <a:latin typeface="+mj-lt"/>
              </a:rPr>
              <a:t>)</a:t>
            </a:r>
            <a:r>
              <a:rPr lang="fr-FR" altLang="fr-FR" sz="2000" b="1" dirty="0">
                <a:latin typeface="+mj-lt"/>
              </a:rPr>
              <a:t> </a:t>
            </a:r>
            <a:endParaRPr lang="fr-FR" altLang="fr-FR" sz="2400" b="1" dirty="0">
              <a:latin typeface="+mj-lt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fr-FR" altLang="fr-FR" dirty="0"/>
              <a:t>Reprises </a:t>
            </a:r>
            <a:r>
              <a:rPr lang="fr-FR" altLang="fr-FR" i="1" dirty="0"/>
              <a:t>vs</a:t>
            </a:r>
            <a:r>
              <a:rPr lang="fr-FR" altLang="fr-FR" dirty="0"/>
              <a:t> 1</a:t>
            </a:r>
            <a:r>
              <a:rPr lang="fr-FR" altLang="fr-FR" baseline="30000" dirty="0"/>
              <a:t>ère</a:t>
            </a:r>
            <a:r>
              <a:rPr lang="fr-FR" altLang="fr-FR" dirty="0"/>
              <a:t> mains </a:t>
            </a:r>
            <a:r>
              <a:rPr lang="fr-FR" altLang="fr-FR" sz="2000" b="1" dirty="0">
                <a:solidFill>
                  <a:srgbClr val="FF0000"/>
                </a:solidFill>
              </a:rPr>
              <a:t>(p&gt;10</a:t>
            </a:r>
            <a:r>
              <a:rPr lang="fr-FR" altLang="fr-FR" sz="2000" b="1" baseline="30000" dirty="0">
                <a:solidFill>
                  <a:srgbClr val="FF0000"/>
                </a:solidFill>
              </a:rPr>
              <a:t>-5</a:t>
            </a:r>
            <a:r>
              <a:rPr lang="fr-FR" altLang="fr-FR" sz="2000" b="1" dirty="0">
                <a:solidFill>
                  <a:srgbClr val="FF0000"/>
                </a:solidFill>
              </a:rPr>
              <a:t>)</a:t>
            </a:r>
            <a:endParaRPr lang="fr-FR" altLang="fr-FR" sz="20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fr-FR" altLang="fr-FR" dirty="0"/>
              <a:t>Temps d’enseignement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fr-FR" altLang="fr-FR" dirty="0"/>
              <a:t>Protocole de recherche</a:t>
            </a:r>
          </a:p>
          <a:p>
            <a:pPr lvl="2" eaLnBrk="1" hangingPunct="1">
              <a:buFont typeface="Arial" charset="0"/>
              <a:buChar char="•"/>
              <a:defRPr/>
            </a:pPr>
            <a:endParaRPr lang="fr-FR" altLang="fr-FR" sz="4000" dirty="0"/>
          </a:p>
        </p:txBody>
      </p:sp>
      <p:sp>
        <p:nvSpPr>
          <p:cNvPr id="16388" name="ZoneTexte 1">
            <a:extLst>
              <a:ext uri="{FF2B5EF4-FFF2-40B4-BE49-F238E27FC236}">
                <a16:creationId xmlns:a16="http://schemas.microsoft.com/office/drawing/2014/main" id="{F924B5B3-4A5C-4254-8338-D47AE22A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6" y="6435725"/>
            <a:ext cx="7897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600">
                <a:latin typeface="Arial" panose="020B0604020202020204" pitchFamily="34" charset="0"/>
              </a:rPr>
              <a:t>Lechot A, de Gabory L. Rev Laryngol Otol Rhinol 2013;134:191-7.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3F0ABEC2-7BED-4CDE-8980-BF3ADBEA4BF4}"/>
              </a:ext>
            </a:extLst>
          </p:cNvPr>
          <p:cNvGraphicFramePr>
            <a:graphicFrameLocks/>
          </p:cNvGraphicFramePr>
          <p:nvPr/>
        </p:nvGraphicFramePr>
        <p:xfrm>
          <a:off x="2515870" y="1606550"/>
          <a:ext cx="7192010" cy="4712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459" name="Titre 1">
            <a:extLst>
              <a:ext uri="{FF2B5EF4-FFF2-40B4-BE49-F238E27FC236}">
                <a16:creationId xmlns:a16="http://schemas.microsoft.com/office/drawing/2014/main" id="{91FFA0A2-80E7-449B-B880-AD8CDA93C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25" y="149225"/>
            <a:ext cx="8229600" cy="1143000"/>
          </a:xfrm>
        </p:spPr>
        <p:txBody>
          <a:bodyPr/>
          <a:lstStyle/>
          <a:p>
            <a:r>
              <a:rPr lang="fr-FR" altLang="fr-FR" b="1">
                <a:solidFill>
                  <a:schemeClr val="accent1"/>
                </a:solidFill>
              </a:rPr>
              <a:t>Attention à l’enseignement</a:t>
            </a:r>
          </a:p>
        </p:txBody>
      </p:sp>
      <p:sp>
        <p:nvSpPr>
          <p:cNvPr id="19460" name="ZoneTexte 6">
            <a:extLst>
              <a:ext uri="{FF2B5EF4-FFF2-40B4-BE49-F238E27FC236}">
                <a16:creationId xmlns:a16="http://schemas.microsoft.com/office/drawing/2014/main" id="{93818DA6-D0D0-48E2-BA65-4F0E1FA3F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160655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min</a:t>
            </a:r>
          </a:p>
        </p:txBody>
      </p:sp>
      <p:sp>
        <p:nvSpPr>
          <p:cNvPr id="19461" name="ZoneTexte 8">
            <a:extLst>
              <a:ext uri="{FF2B5EF4-FFF2-40B4-BE49-F238E27FC236}">
                <a16:creationId xmlns:a16="http://schemas.microsoft.com/office/drawing/2014/main" id="{6A31EE19-92FD-4944-B3FA-8B68D2C3D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189" y="1098550"/>
            <a:ext cx="4891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Arial" panose="020B0604020202020204" pitchFamily="34" charset="0"/>
              </a:rPr>
              <a:t>DUREES OPERATOIRES</a:t>
            </a:r>
          </a:p>
        </p:txBody>
      </p:sp>
      <p:sp>
        <p:nvSpPr>
          <p:cNvPr id="19462" name="ZoneTexte 14">
            <a:extLst>
              <a:ext uri="{FF2B5EF4-FFF2-40B4-BE49-F238E27FC236}">
                <a16:creationId xmlns:a16="http://schemas.microsoft.com/office/drawing/2014/main" id="{FBF71374-DAE8-4864-AB56-F97BA672F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1" y="1879600"/>
            <a:ext cx="181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75±32 </a:t>
            </a:r>
          </a:p>
        </p:txBody>
      </p:sp>
      <p:sp>
        <p:nvSpPr>
          <p:cNvPr id="19463" name="ZoneTexte 15">
            <a:extLst>
              <a:ext uri="{FF2B5EF4-FFF2-40B4-BE49-F238E27FC236}">
                <a16:creationId xmlns:a16="http://schemas.microsoft.com/office/drawing/2014/main" id="{F7623C5B-7D9E-411D-8123-3B40DEA33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089" y="2981325"/>
            <a:ext cx="1812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51±21 </a:t>
            </a:r>
          </a:p>
        </p:txBody>
      </p:sp>
      <p:sp>
        <p:nvSpPr>
          <p:cNvPr id="19464" name="ZoneTexte 16">
            <a:extLst>
              <a:ext uri="{FF2B5EF4-FFF2-40B4-BE49-F238E27FC236}">
                <a16:creationId xmlns:a16="http://schemas.microsoft.com/office/drawing/2014/main" id="{04227B8B-D5E9-46FE-B188-FB940019B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4264" y="2559050"/>
            <a:ext cx="1812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62,5±24 </a:t>
            </a:r>
          </a:p>
        </p:txBody>
      </p:sp>
      <p:sp>
        <p:nvSpPr>
          <p:cNvPr id="19465" name="ZoneTexte 16">
            <a:extLst>
              <a:ext uri="{FF2B5EF4-FFF2-40B4-BE49-F238E27FC236}">
                <a16:creationId xmlns:a16="http://schemas.microsoft.com/office/drawing/2014/main" id="{D04F912A-C2CF-4824-B396-A944F4709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7014" y="2319338"/>
            <a:ext cx="1812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59±34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3C006F1-386B-4711-A57D-EE0B72D9DB10}"/>
              </a:ext>
            </a:extLst>
          </p:cNvPr>
          <p:cNvSpPr txBox="1"/>
          <p:nvPr/>
        </p:nvSpPr>
        <p:spPr>
          <a:xfrm>
            <a:off x="1724625" y="6448699"/>
            <a:ext cx="8991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Arial" charset="0"/>
                <a:cs typeface="Arial" charset="0"/>
              </a:rPr>
              <a:t>de </a:t>
            </a:r>
            <a:r>
              <a:rPr lang="fr-FR" sz="1600" dirty="0" err="1">
                <a:latin typeface="Arial" charset="0"/>
                <a:cs typeface="Arial" charset="0"/>
              </a:rPr>
              <a:t>Gabory</a:t>
            </a:r>
            <a:r>
              <a:rPr lang="fr-FR" sz="1600" dirty="0">
                <a:latin typeface="Arial" charset="0"/>
                <a:cs typeface="Arial" charset="0"/>
              </a:rPr>
              <a:t> L, et al. </a:t>
            </a:r>
            <a:r>
              <a:rPr lang="fr-FR" sz="1600" dirty="0" err="1">
                <a:latin typeface="Arial" charset="0"/>
                <a:cs typeface="Arial" charset="0"/>
              </a:rPr>
              <a:t>Eur</a:t>
            </a:r>
            <a:r>
              <a:rPr lang="fr-FR" sz="1600" dirty="0">
                <a:latin typeface="Arial" charset="0"/>
                <a:cs typeface="Arial" charset="0"/>
              </a:rPr>
              <a:t> Ann </a:t>
            </a:r>
            <a:r>
              <a:rPr lang="fr-FR" sz="1600" dirty="0" err="1">
                <a:latin typeface="Arial" charset="0"/>
                <a:cs typeface="Arial" charset="0"/>
              </a:rPr>
              <a:t>Otorhinolaryngol</a:t>
            </a:r>
            <a:r>
              <a:rPr lang="fr-FR" sz="1600" dirty="0">
                <a:latin typeface="Arial" charset="0"/>
                <a:cs typeface="Arial" charset="0"/>
              </a:rPr>
              <a:t> Head Neck Dis. 2015 Feb;132(1):35-40.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D849AEA-C3C7-431B-96DC-86B414A2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57" y="2599673"/>
            <a:ext cx="6176835" cy="19386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111299-BB28-48BB-B98C-C09CD38E7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222" y="151771"/>
            <a:ext cx="9075333" cy="24414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50C2439-7057-4DD4-BECB-8943CDF48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563" y="4120479"/>
            <a:ext cx="6021780" cy="2222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>
            <a:extLst>
              <a:ext uri="{FF2B5EF4-FFF2-40B4-BE49-F238E27FC236}">
                <a16:creationId xmlns:a16="http://schemas.microsoft.com/office/drawing/2014/main" id="{238C1386-E7C2-41C3-A973-162E8EA3E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" t="24580" r="1869" b="31001"/>
          <a:stretch>
            <a:fillRect/>
          </a:stretch>
        </p:blipFill>
        <p:spPr bwMode="auto">
          <a:xfrm>
            <a:off x="1763714" y="3491903"/>
            <a:ext cx="882808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9" descr="C:\Users\Pr LdG\Pictures\slider_ent_dates.png">
            <a:extLst>
              <a:ext uri="{FF2B5EF4-FFF2-40B4-BE49-F238E27FC236}">
                <a16:creationId xmlns:a16="http://schemas.microsoft.com/office/drawing/2014/main" id="{94D193E1-69EA-4860-81DC-1ACB21DF7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2" b="18098"/>
          <a:stretch>
            <a:fillRect/>
          </a:stretch>
        </p:blipFill>
        <p:spPr bwMode="auto">
          <a:xfrm>
            <a:off x="1522412" y="-26988"/>
            <a:ext cx="9145588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 descr="C:\Users\Pr LdG\Pictures\logo.png">
            <a:extLst>
              <a:ext uri="{FF2B5EF4-FFF2-40B4-BE49-F238E27FC236}">
                <a16:creationId xmlns:a16="http://schemas.microsoft.com/office/drawing/2014/main" id="{7716C05A-FE26-4F5F-97CA-0C3DC2FDB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-26988"/>
            <a:ext cx="1250951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itre 1">
            <a:extLst>
              <a:ext uri="{FF2B5EF4-FFF2-40B4-BE49-F238E27FC236}">
                <a16:creationId xmlns:a16="http://schemas.microsoft.com/office/drawing/2014/main" id="{E179A839-87A5-452C-A904-6FA69F0C3493}"/>
              </a:ext>
            </a:extLst>
          </p:cNvPr>
          <p:cNvSpPr txBox="1">
            <a:spLocks/>
          </p:cNvSpPr>
          <p:nvPr/>
        </p:nvSpPr>
        <p:spPr bwMode="auto">
          <a:xfrm>
            <a:off x="1643261" y="1496212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3200"/>
              </a:lnSpc>
              <a:spcBef>
                <a:spcPct val="0"/>
              </a:spcBef>
              <a:buNone/>
            </a:pPr>
            <a:r>
              <a:rPr lang="fr-FR" altLang="fr-FR" sz="3600" dirty="0"/>
              <a:t>International consensus </a:t>
            </a:r>
            <a:r>
              <a:rPr lang="fr-FR" altLang="fr-FR" sz="3600" dirty="0" err="1"/>
              <a:t>conference</a:t>
            </a:r>
            <a:br>
              <a:rPr lang="fr-FR" altLang="fr-FR" dirty="0"/>
            </a:br>
            <a:r>
              <a:rPr lang="fr-FR" altLang="fr-FR" dirty="0" err="1"/>
              <a:t>Ambulatory</a:t>
            </a:r>
            <a:r>
              <a:rPr lang="fr-FR" altLang="fr-FR" dirty="0"/>
              <a:t> </a:t>
            </a:r>
            <a:r>
              <a:rPr lang="fr-FR" altLang="fr-FR" dirty="0" err="1"/>
              <a:t>surgery</a:t>
            </a:r>
            <a:r>
              <a:rPr lang="fr-FR" altLang="fr-FR" dirty="0"/>
              <a:t> in </a:t>
            </a:r>
            <a:r>
              <a:rPr lang="fr-FR" altLang="fr-FR" dirty="0" err="1"/>
              <a:t>Rhinology</a:t>
            </a:r>
            <a:endParaRPr lang="fr-FR" altLang="fr-FR" dirty="0"/>
          </a:p>
        </p:txBody>
      </p:sp>
      <p:sp>
        <p:nvSpPr>
          <p:cNvPr id="20486" name="ZoneTexte 3">
            <a:extLst>
              <a:ext uri="{FF2B5EF4-FFF2-40B4-BE49-F238E27FC236}">
                <a16:creationId xmlns:a16="http://schemas.microsoft.com/office/drawing/2014/main" id="{079840F9-2E68-4E31-B48C-10FB967FC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115" y="3076569"/>
            <a:ext cx="29738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400" dirty="0">
                <a:solidFill>
                  <a:srgbClr val="000000"/>
                </a:solidFill>
                <a:latin typeface="Arial" panose="020B0604020202020204" pitchFamily="34" charset="0"/>
              </a:rPr>
              <a:t>27 pays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rgbClr val="000000"/>
                </a:solidFill>
                <a:latin typeface="Arial" panose="020B0604020202020204" pitchFamily="34" charset="0"/>
              </a:rPr>
              <a:t>E-mail: 265 contacts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rgbClr val="000000"/>
                </a:solidFill>
                <a:latin typeface="Arial" panose="020B0604020202020204" pitchFamily="34" charset="0"/>
              </a:rPr>
              <a:t>52 réponses (20%)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5C29DD2-F1BF-44AE-9917-550441614285}"/>
              </a:ext>
            </a:extLst>
          </p:cNvPr>
          <p:cNvSpPr txBox="1"/>
          <p:nvPr/>
        </p:nvSpPr>
        <p:spPr>
          <a:xfrm>
            <a:off x="1889126" y="6304954"/>
            <a:ext cx="86522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de </a:t>
            </a:r>
            <a:r>
              <a:rPr lang="fr-FR" sz="1400" dirty="0" err="1"/>
              <a:t>Gabory</a:t>
            </a:r>
            <a:r>
              <a:rPr lang="fr-FR" sz="1400" dirty="0"/>
              <a:t> L, et al. International </a:t>
            </a:r>
            <a:r>
              <a:rPr lang="fr-FR" sz="1400" dirty="0" err="1"/>
              <a:t>survey</a:t>
            </a:r>
            <a:r>
              <a:rPr lang="fr-FR" sz="1400" dirty="0"/>
              <a:t> and consensus (ICON) on </a:t>
            </a:r>
            <a:r>
              <a:rPr lang="fr-FR" sz="1400" dirty="0" err="1"/>
              <a:t>ambulatory</a:t>
            </a:r>
            <a:r>
              <a:rPr lang="fr-FR" sz="1400" dirty="0"/>
              <a:t> </a:t>
            </a:r>
            <a:r>
              <a:rPr lang="fr-FR" sz="1400" dirty="0" err="1"/>
              <a:t>surgery</a:t>
            </a:r>
            <a:r>
              <a:rPr lang="fr-FR" sz="1400" dirty="0"/>
              <a:t> in </a:t>
            </a:r>
            <a:r>
              <a:rPr lang="fr-FR" sz="1400" dirty="0" err="1"/>
              <a:t>rhinology</a:t>
            </a:r>
            <a:r>
              <a:rPr lang="fr-FR" sz="1400" dirty="0"/>
              <a:t>. </a:t>
            </a:r>
            <a:r>
              <a:rPr lang="fr-FR" sz="1400" dirty="0" err="1"/>
              <a:t>Eur</a:t>
            </a:r>
            <a:r>
              <a:rPr lang="fr-FR" sz="1400" dirty="0"/>
              <a:t> Ann </a:t>
            </a:r>
            <a:r>
              <a:rPr lang="fr-FR" sz="1400" dirty="0" err="1"/>
              <a:t>Otorhinolaryngol</a:t>
            </a:r>
            <a:r>
              <a:rPr lang="fr-FR" sz="1400" dirty="0"/>
              <a:t> Head Neck Dis. 2018 Feb;135(1S):S49-S53.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9" descr="C:\Users\Pr LdG\Pictures\slider_ent_dates.png">
            <a:extLst>
              <a:ext uri="{FF2B5EF4-FFF2-40B4-BE49-F238E27FC236}">
                <a16:creationId xmlns:a16="http://schemas.microsoft.com/office/drawing/2014/main" id="{D06425DC-3170-4574-9E11-BB113F6B1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2" b="18098"/>
          <a:stretch>
            <a:fillRect/>
          </a:stretch>
        </p:blipFill>
        <p:spPr bwMode="auto">
          <a:xfrm>
            <a:off x="1522412" y="-26988"/>
            <a:ext cx="9145588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2" descr="C:\Users\Pr LdG\Pictures\logo.png">
            <a:extLst>
              <a:ext uri="{FF2B5EF4-FFF2-40B4-BE49-F238E27FC236}">
                <a16:creationId xmlns:a16="http://schemas.microsoft.com/office/drawing/2014/main" id="{6B665257-6BED-4067-8680-DD4A6AFCA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-26988"/>
            <a:ext cx="1250951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Titre 1">
            <a:extLst>
              <a:ext uri="{FF2B5EF4-FFF2-40B4-BE49-F238E27FC236}">
                <a16:creationId xmlns:a16="http://schemas.microsoft.com/office/drawing/2014/main" id="{8F482B3D-2B0B-4DE6-A9DC-744EBF296F75}"/>
              </a:ext>
            </a:extLst>
          </p:cNvPr>
          <p:cNvSpPr txBox="1">
            <a:spLocks/>
          </p:cNvSpPr>
          <p:nvPr/>
        </p:nvSpPr>
        <p:spPr bwMode="auto">
          <a:xfrm>
            <a:off x="1722438" y="1474839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3200"/>
              </a:lnSpc>
              <a:spcBef>
                <a:spcPct val="0"/>
              </a:spcBef>
              <a:buNone/>
            </a:pPr>
            <a:r>
              <a:rPr lang="fr-FR" altLang="fr-FR" sz="3600" dirty="0"/>
              <a:t>International consensus </a:t>
            </a:r>
            <a:r>
              <a:rPr lang="fr-FR" altLang="fr-FR" sz="3600" dirty="0" err="1"/>
              <a:t>conference</a:t>
            </a:r>
            <a:br>
              <a:rPr lang="fr-FR" altLang="fr-FR" dirty="0"/>
            </a:br>
            <a:r>
              <a:rPr lang="fr-FR" altLang="fr-FR" dirty="0" err="1"/>
              <a:t>Ambulatory</a:t>
            </a:r>
            <a:r>
              <a:rPr lang="fr-FR" altLang="fr-FR" dirty="0"/>
              <a:t> </a:t>
            </a:r>
            <a:r>
              <a:rPr lang="fr-FR" altLang="fr-FR" dirty="0" err="1"/>
              <a:t>surgery</a:t>
            </a:r>
            <a:r>
              <a:rPr lang="fr-FR" altLang="fr-FR" dirty="0"/>
              <a:t> in </a:t>
            </a:r>
            <a:r>
              <a:rPr lang="fr-FR" altLang="fr-FR" dirty="0" err="1"/>
              <a:t>Rhinology</a:t>
            </a:r>
            <a:endParaRPr lang="fr-FR" alt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DFA72D-B115-4043-BF30-76CF4DBAB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664" y="2638461"/>
            <a:ext cx="6276975" cy="242719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7036E1B-7A06-4DC5-AB8D-579492FD3921}"/>
              </a:ext>
            </a:extLst>
          </p:cNvPr>
          <p:cNvSpPr txBox="1"/>
          <p:nvPr/>
        </p:nvSpPr>
        <p:spPr>
          <a:xfrm>
            <a:off x="1884363" y="6290659"/>
            <a:ext cx="86522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charset="0"/>
                <a:cs typeface="Arial" charset="0"/>
              </a:rPr>
              <a:t>de </a:t>
            </a:r>
            <a:r>
              <a:rPr lang="fr-FR" sz="1400" dirty="0" err="1">
                <a:latin typeface="Arial" charset="0"/>
                <a:cs typeface="Arial" charset="0"/>
              </a:rPr>
              <a:t>Gabory</a:t>
            </a:r>
            <a:r>
              <a:rPr lang="fr-FR" sz="1400" dirty="0">
                <a:latin typeface="Arial" charset="0"/>
                <a:cs typeface="Arial" charset="0"/>
              </a:rPr>
              <a:t> L, et al. </a:t>
            </a:r>
            <a:r>
              <a:rPr lang="fr-FR" sz="1400" dirty="0" err="1">
                <a:latin typeface="Arial" charset="0"/>
                <a:cs typeface="Arial" charset="0"/>
              </a:rPr>
              <a:t>Eur</a:t>
            </a:r>
            <a:r>
              <a:rPr lang="fr-FR" sz="1400" dirty="0">
                <a:latin typeface="Arial" charset="0"/>
                <a:cs typeface="Arial" charset="0"/>
              </a:rPr>
              <a:t> Ann </a:t>
            </a:r>
            <a:r>
              <a:rPr lang="fr-FR" sz="1400" dirty="0" err="1">
                <a:latin typeface="Arial" charset="0"/>
                <a:cs typeface="Arial" charset="0"/>
              </a:rPr>
              <a:t>Otorhinolaryngol</a:t>
            </a:r>
            <a:r>
              <a:rPr lang="fr-FR" sz="1400" dirty="0">
                <a:latin typeface="Arial" charset="0"/>
                <a:cs typeface="Arial" charset="0"/>
              </a:rPr>
              <a:t> Head Neck Dis. 2015 Feb;132(1):35-40.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de </a:t>
            </a:r>
            <a:r>
              <a:rPr lang="fr-FR" sz="1400" dirty="0" err="1"/>
              <a:t>Gabory</a:t>
            </a:r>
            <a:r>
              <a:rPr lang="fr-FR" sz="1400" dirty="0"/>
              <a:t> L, et al. </a:t>
            </a:r>
            <a:r>
              <a:rPr lang="fr-FR" sz="1400" dirty="0" err="1"/>
              <a:t>Eur</a:t>
            </a:r>
            <a:r>
              <a:rPr lang="fr-FR" sz="1400" dirty="0"/>
              <a:t> Ann </a:t>
            </a:r>
            <a:r>
              <a:rPr lang="fr-FR" sz="1400" dirty="0" err="1"/>
              <a:t>Otorhinolaryngol</a:t>
            </a:r>
            <a:r>
              <a:rPr lang="fr-FR" sz="1400" dirty="0"/>
              <a:t> Head Neck Dis. 2018 Feb;135(1S):S49-S53.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BB58E7E-430B-43D0-87EC-8FE2B0E6E0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5494"/>
          <a:stretch/>
        </p:blipFill>
        <p:spPr>
          <a:xfrm>
            <a:off x="3098574" y="4951354"/>
            <a:ext cx="6141854" cy="13780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9A9FF7-6C97-4780-A329-2CE9D4ED5F74}"/>
              </a:ext>
            </a:extLst>
          </p:cNvPr>
          <p:cNvSpPr/>
          <p:nvPr/>
        </p:nvSpPr>
        <p:spPr>
          <a:xfrm>
            <a:off x="7653339" y="3381371"/>
            <a:ext cx="1285875" cy="272940"/>
          </a:xfrm>
          <a:prstGeom prst="rect">
            <a:avLst/>
          </a:prstGeom>
          <a:solidFill>
            <a:srgbClr val="FFFF00">
              <a:alpha val="3411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1208B2-577F-4537-8C4A-97A35F305840}"/>
              </a:ext>
            </a:extLst>
          </p:cNvPr>
          <p:cNvSpPr/>
          <p:nvPr/>
        </p:nvSpPr>
        <p:spPr>
          <a:xfrm>
            <a:off x="3328989" y="3597328"/>
            <a:ext cx="2047875" cy="272940"/>
          </a:xfrm>
          <a:prstGeom prst="rect">
            <a:avLst/>
          </a:prstGeom>
          <a:solidFill>
            <a:srgbClr val="FFFF00">
              <a:alpha val="3411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88EB9D-AE41-409D-8DC0-3BC583A3E948}"/>
              </a:ext>
            </a:extLst>
          </p:cNvPr>
          <p:cNvSpPr/>
          <p:nvPr/>
        </p:nvSpPr>
        <p:spPr>
          <a:xfrm>
            <a:off x="5862639" y="4274341"/>
            <a:ext cx="3043237" cy="272940"/>
          </a:xfrm>
          <a:prstGeom prst="rect">
            <a:avLst/>
          </a:prstGeom>
          <a:solidFill>
            <a:srgbClr val="FFFF00">
              <a:alpha val="3411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728C0AB-B1C9-45BF-A7AD-7A84EAEB9826}"/>
              </a:ext>
            </a:extLst>
          </p:cNvPr>
          <p:cNvSpPr/>
          <p:nvPr/>
        </p:nvSpPr>
        <p:spPr>
          <a:xfrm>
            <a:off x="3290889" y="5844323"/>
            <a:ext cx="1238250" cy="272940"/>
          </a:xfrm>
          <a:prstGeom prst="rect">
            <a:avLst/>
          </a:prstGeom>
          <a:solidFill>
            <a:srgbClr val="FFFF00">
              <a:alpha val="3411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>
            <a:extLst>
              <a:ext uri="{FF2B5EF4-FFF2-40B4-BE49-F238E27FC236}">
                <a16:creationId xmlns:a16="http://schemas.microsoft.com/office/drawing/2014/main" id="{199B204B-939E-438A-A3AF-A204AC2E3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4" y="274638"/>
            <a:ext cx="9120187" cy="1143000"/>
          </a:xfrm>
        </p:spPr>
        <p:txBody>
          <a:bodyPr/>
          <a:lstStyle/>
          <a:p>
            <a:r>
              <a:rPr lang="fr-FR" altLang="fr-FR" sz="4000"/>
              <a:t>CHU de Lille 2 ans d’activité rhinologique</a:t>
            </a:r>
          </a:p>
        </p:txBody>
      </p:sp>
      <p:sp>
        <p:nvSpPr>
          <p:cNvPr id="25603" name="ZoneTexte 3">
            <a:extLst>
              <a:ext uri="{FF2B5EF4-FFF2-40B4-BE49-F238E27FC236}">
                <a16:creationId xmlns:a16="http://schemas.microsoft.com/office/drawing/2014/main" id="{122BB328-8639-41AC-9FA1-2D9D6592F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6296025"/>
            <a:ext cx="9015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600">
                <a:latin typeface="Arial" panose="020B0604020202020204" pitchFamily="34" charset="0"/>
              </a:rPr>
              <a:t>I. Gengler, et al. Predictors </a:t>
            </a:r>
            <a:r>
              <a:rPr lang="en-US" altLang="fr-FR" sz="1600">
                <a:latin typeface="Arial" panose="020B0604020202020204" pitchFamily="34" charset="0"/>
              </a:rPr>
              <a:t>of unanticipated admission within 30 days of outpatient sinonasal surgery. Rhinology 2017;</a:t>
            </a:r>
            <a:r>
              <a:rPr lang="fr-FR" altLang="fr-FR" sz="1600">
                <a:latin typeface="Arial" panose="020B0604020202020204" pitchFamily="34" charset="0"/>
              </a:rPr>
              <a:t>55(3):274–280.</a:t>
            </a:r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06589D51-8ABB-47F2-A6E9-C032AE3B1A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2887" y="2171701"/>
            <a:ext cx="9217026" cy="2868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>
            <a:extLst>
              <a:ext uri="{FF2B5EF4-FFF2-40B4-BE49-F238E27FC236}">
                <a16:creationId xmlns:a16="http://schemas.microsoft.com/office/drawing/2014/main" id="{10EB7A3C-9D86-44A4-85BE-E35C819F1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4" y="274638"/>
            <a:ext cx="9120187" cy="1143000"/>
          </a:xfrm>
        </p:spPr>
        <p:txBody>
          <a:bodyPr/>
          <a:lstStyle/>
          <a:p>
            <a:r>
              <a:rPr lang="fr-FR" altLang="fr-FR" sz="4000"/>
              <a:t>CHU de Lille 2 ans d’activité rhinologique</a:t>
            </a:r>
          </a:p>
        </p:txBody>
      </p:sp>
      <p:sp>
        <p:nvSpPr>
          <p:cNvPr id="26627" name="ZoneTexte 3">
            <a:extLst>
              <a:ext uri="{FF2B5EF4-FFF2-40B4-BE49-F238E27FC236}">
                <a16:creationId xmlns:a16="http://schemas.microsoft.com/office/drawing/2014/main" id="{4CC93143-AE8F-4B5E-AFE3-3D7087DA0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6296025"/>
            <a:ext cx="9015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600">
                <a:latin typeface="Arial" panose="020B0604020202020204" pitchFamily="34" charset="0"/>
              </a:rPr>
              <a:t>I. Gengler, et al. Predictors </a:t>
            </a:r>
            <a:r>
              <a:rPr lang="en-US" altLang="fr-FR" sz="1600">
                <a:latin typeface="Arial" panose="020B0604020202020204" pitchFamily="34" charset="0"/>
              </a:rPr>
              <a:t>of unanticipated admission within 30 days of outpatient sinonasal surgery. Rhinology 2017;</a:t>
            </a:r>
            <a:r>
              <a:rPr lang="fr-FR" altLang="fr-FR" sz="1600">
                <a:latin typeface="Arial" panose="020B0604020202020204" pitchFamily="34" charset="0"/>
              </a:rPr>
              <a:t>55(3):274–280.</a:t>
            </a:r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E3383017-E32E-4370-9095-8188FDC069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8288" y="1200151"/>
            <a:ext cx="9129712" cy="5103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>
            <a:extLst>
              <a:ext uri="{FF2B5EF4-FFF2-40B4-BE49-F238E27FC236}">
                <a16:creationId xmlns:a16="http://schemas.microsoft.com/office/drawing/2014/main" id="{25B5E5D8-C248-4F1C-92A6-92D92D49B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4" y="274638"/>
            <a:ext cx="9120187" cy="1143000"/>
          </a:xfrm>
        </p:spPr>
        <p:txBody>
          <a:bodyPr/>
          <a:lstStyle/>
          <a:p>
            <a:r>
              <a:rPr lang="fr-FR" altLang="fr-FR" sz="4000"/>
              <a:t>CHU de Lille 2 ans d’activité rhinologique</a:t>
            </a:r>
          </a:p>
        </p:txBody>
      </p:sp>
      <p:sp>
        <p:nvSpPr>
          <p:cNvPr id="27651" name="ZoneTexte 3">
            <a:extLst>
              <a:ext uri="{FF2B5EF4-FFF2-40B4-BE49-F238E27FC236}">
                <a16:creationId xmlns:a16="http://schemas.microsoft.com/office/drawing/2014/main" id="{D28E6B6C-63F9-4A70-BBFC-3C1DA28A7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6296025"/>
            <a:ext cx="9015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600">
                <a:latin typeface="Arial" panose="020B0604020202020204" pitchFamily="34" charset="0"/>
              </a:rPr>
              <a:t>I. Gengler, et al. Predictors </a:t>
            </a:r>
            <a:r>
              <a:rPr lang="en-US" altLang="fr-FR" sz="1600">
                <a:latin typeface="Arial" panose="020B0604020202020204" pitchFamily="34" charset="0"/>
              </a:rPr>
              <a:t>of unanticipated admission within 30 days of outpatient sinonasal surgery. Rhinology 2017;</a:t>
            </a:r>
            <a:r>
              <a:rPr lang="fr-FR" altLang="fr-FR" sz="1600">
                <a:latin typeface="Arial" panose="020B0604020202020204" pitchFamily="34" charset="0"/>
              </a:rPr>
              <a:t>55(3):274–280.</a:t>
            </a:r>
          </a:p>
        </p:txBody>
      </p:sp>
      <p:pic>
        <p:nvPicPr>
          <p:cNvPr id="27652" name="Picture 5">
            <a:extLst>
              <a:ext uri="{FF2B5EF4-FFF2-40B4-BE49-F238E27FC236}">
                <a16:creationId xmlns:a16="http://schemas.microsoft.com/office/drawing/2014/main" id="{F70A4837-0BCE-4C14-A7A7-B3B92984D2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8300" y="2081213"/>
            <a:ext cx="9005888" cy="3281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ZoneTexte 1">
            <a:extLst>
              <a:ext uri="{FF2B5EF4-FFF2-40B4-BE49-F238E27FC236}">
                <a16:creationId xmlns:a16="http://schemas.microsoft.com/office/drawing/2014/main" id="{E7C11B36-19B6-4DA4-AA0F-3D0A5887E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538" y="1452564"/>
            <a:ext cx="80057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latin typeface="Arial" panose="020B0604020202020204" pitchFamily="34" charset="0"/>
              </a:rPr>
              <a:t>Causes de transformation ou de réhospitalisation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>
            <a:extLst>
              <a:ext uri="{FF2B5EF4-FFF2-40B4-BE49-F238E27FC236}">
                <a16:creationId xmlns:a16="http://schemas.microsoft.com/office/drawing/2014/main" id="{8BED11A6-4A9C-47B4-B7E2-DD23808E2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4" y="274638"/>
            <a:ext cx="9120187" cy="1143000"/>
          </a:xfrm>
        </p:spPr>
        <p:txBody>
          <a:bodyPr/>
          <a:lstStyle/>
          <a:p>
            <a:r>
              <a:rPr lang="fr-FR" altLang="fr-FR" sz="4000"/>
              <a:t>CHU de Lille 2 ans d’activité rhinologique</a:t>
            </a:r>
          </a:p>
        </p:txBody>
      </p:sp>
      <p:sp>
        <p:nvSpPr>
          <p:cNvPr id="28675" name="ZoneTexte 3">
            <a:extLst>
              <a:ext uri="{FF2B5EF4-FFF2-40B4-BE49-F238E27FC236}">
                <a16:creationId xmlns:a16="http://schemas.microsoft.com/office/drawing/2014/main" id="{7BB9B404-0C7A-4CA7-9BBC-727D3855D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6296025"/>
            <a:ext cx="9015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600">
                <a:latin typeface="Arial" panose="020B0604020202020204" pitchFamily="34" charset="0"/>
              </a:rPr>
              <a:t>I. Gengler, et al. Predictors </a:t>
            </a:r>
            <a:r>
              <a:rPr lang="en-US" altLang="fr-FR" sz="1600">
                <a:latin typeface="Arial" panose="020B0604020202020204" pitchFamily="34" charset="0"/>
              </a:rPr>
              <a:t>of unanticipated admission within 30 days of outpatient sinonasal surgery. Rhinology 2017;</a:t>
            </a:r>
            <a:r>
              <a:rPr lang="fr-FR" altLang="fr-FR" sz="1600">
                <a:latin typeface="Arial" panose="020B0604020202020204" pitchFamily="34" charset="0"/>
              </a:rPr>
              <a:t>55(3):274–280.</a:t>
            </a:r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161BC47E-6885-4453-8E5E-D246FE6A98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9003" y="1161826"/>
            <a:ext cx="9284222" cy="50500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CF0F8A-41AE-4A19-BAF6-2A03DFC2E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2575" y="1684340"/>
            <a:ext cx="9194800" cy="1044574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fr-FR" dirty="0"/>
              <a:t>165 patients entre 2014-2017</a:t>
            </a:r>
          </a:p>
          <a:p>
            <a:pPr marL="0" indent="0" algn="ctr">
              <a:buNone/>
              <a:defRPr/>
            </a:pPr>
            <a:r>
              <a:rPr lang="fr-FR" dirty="0"/>
              <a:t>	50,6 ± 15,4 ans / 63% hommes pour 37% femmes </a:t>
            </a:r>
          </a:p>
        </p:txBody>
      </p:sp>
      <p:sp>
        <p:nvSpPr>
          <p:cNvPr id="29701" name="ZoneTexte 1">
            <a:extLst>
              <a:ext uri="{FF2B5EF4-FFF2-40B4-BE49-F238E27FC236}">
                <a16:creationId xmlns:a16="http://schemas.microsoft.com/office/drawing/2014/main" id="{35E29138-54F9-445F-B1E4-6725F738F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" y="6446838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400" dirty="0" err="1">
                <a:latin typeface="Arial" panose="020B0604020202020204" pitchFamily="34" charset="0"/>
              </a:rPr>
              <a:t>Kerimian</a:t>
            </a:r>
            <a:r>
              <a:rPr lang="fr-FR" altLang="fr-FR" sz="1400" dirty="0">
                <a:latin typeface="Arial" panose="020B0604020202020204" pitchFamily="34" charset="0"/>
              </a:rPr>
              <a:t> M, </a:t>
            </a:r>
            <a:r>
              <a:rPr lang="fr-FR" altLang="fr-FR" sz="1400" i="1" dirty="0">
                <a:latin typeface="Arial" panose="020B0604020202020204" pitchFamily="34" charset="0"/>
              </a:rPr>
              <a:t>et al. </a:t>
            </a:r>
            <a:r>
              <a:rPr lang="fr-FR" altLang="fr-FR" sz="1400" dirty="0" err="1">
                <a:latin typeface="Arial" panose="020B0604020202020204" pitchFamily="34" charset="0"/>
              </a:rPr>
              <a:t>Eur</a:t>
            </a:r>
            <a:r>
              <a:rPr lang="fr-FR" altLang="fr-FR" sz="1400" dirty="0">
                <a:latin typeface="Arial" panose="020B0604020202020204" pitchFamily="34" charset="0"/>
              </a:rPr>
              <a:t> Ann </a:t>
            </a:r>
            <a:r>
              <a:rPr lang="fr-FR" altLang="fr-FR" sz="1400" dirty="0" err="1">
                <a:latin typeface="Arial" panose="020B0604020202020204" pitchFamily="34" charset="0"/>
              </a:rPr>
              <a:t>Otorhinolaryngol</a:t>
            </a:r>
            <a:r>
              <a:rPr lang="fr-FR" altLang="fr-FR" sz="1400" dirty="0">
                <a:latin typeface="Arial" panose="020B0604020202020204" pitchFamily="34" charset="0"/>
              </a:rPr>
              <a:t> Head Neck Dis. 2018 Dec;135(6):377-382.</a:t>
            </a:r>
            <a:endParaRPr lang="fr-FR" altLang="fr-FR" sz="1400" i="1" dirty="0">
              <a:latin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152B67-8AAE-475C-9DD7-FC12DBFD3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484" y="117672"/>
            <a:ext cx="8580714" cy="15666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EB12D14-9592-4E10-8B84-CF9836F95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85" y="2793366"/>
            <a:ext cx="5903828" cy="31645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B494F1-E9E8-418D-BD0B-4E62DE42C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28914"/>
            <a:ext cx="6352583" cy="34567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E140F4FD-A579-4D48-A310-63E755522CF0}"/>
              </a:ext>
            </a:extLst>
          </p:cNvPr>
          <p:cNvGrpSpPr/>
          <p:nvPr/>
        </p:nvGrpSpPr>
        <p:grpSpPr>
          <a:xfrm>
            <a:off x="6199185" y="1643631"/>
            <a:ext cx="4643187" cy="1052897"/>
            <a:chOff x="5961414" y="1625251"/>
            <a:chExt cx="4643187" cy="10528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C9F92CD-7FEC-664B-9A82-033FCD15B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61414" y="1648412"/>
              <a:ext cx="2412124" cy="90925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63467B9-B35F-6242-90C9-8195677C6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50877" y="1625251"/>
              <a:ext cx="1353724" cy="1052897"/>
            </a:xfrm>
            <a:prstGeom prst="rect">
              <a:avLst/>
            </a:prstGeom>
          </p:spPr>
        </p:pic>
      </p:grp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355F79DD-3C03-374C-81A2-A90226BA15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7043370"/>
              </p:ext>
            </p:extLst>
          </p:nvPr>
        </p:nvGraphicFramePr>
        <p:xfrm>
          <a:off x="5706848" y="2839029"/>
          <a:ext cx="5569569" cy="2846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23B95AC5-1C43-3B40-A6DE-A8D9E556CCAE}"/>
              </a:ext>
            </a:extLst>
          </p:cNvPr>
          <p:cNvSpPr txBox="1"/>
          <p:nvPr/>
        </p:nvSpPr>
        <p:spPr>
          <a:xfrm>
            <a:off x="5902005" y="5793289"/>
            <a:ext cx="4976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D’après l’Agence Technique de l’Information sur l’Hospitalisation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2F03C80-87BF-734C-BE13-D093254A667D}"/>
              </a:ext>
            </a:extLst>
          </p:cNvPr>
          <p:cNvSpPr txBox="1"/>
          <p:nvPr/>
        </p:nvSpPr>
        <p:spPr>
          <a:xfrm>
            <a:off x="5902005" y="6052267"/>
            <a:ext cx="298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Ministère des Solidarités et de la Santé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E3377F51-2570-4421-90DE-A90F8B235009}"/>
              </a:ext>
            </a:extLst>
          </p:cNvPr>
          <p:cNvSpPr txBox="1"/>
          <p:nvPr/>
        </p:nvSpPr>
        <p:spPr>
          <a:xfrm>
            <a:off x="2951685" y="356450"/>
            <a:ext cx="5448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Taux théoriques et attendues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7E751E-FB37-4239-9C8C-4B221D279179}"/>
              </a:ext>
            </a:extLst>
          </p:cNvPr>
          <p:cNvSpPr/>
          <p:nvPr/>
        </p:nvSpPr>
        <p:spPr>
          <a:xfrm>
            <a:off x="1218988" y="2979830"/>
            <a:ext cx="2125683" cy="5700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CREDES 2002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CEA159-08FF-4C34-8727-AC7AA0B908A7}"/>
              </a:ext>
            </a:extLst>
          </p:cNvPr>
          <p:cNvSpPr/>
          <p:nvPr/>
        </p:nvSpPr>
        <p:spPr>
          <a:xfrm>
            <a:off x="3523082" y="2979829"/>
            <a:ext cx="1140031" cy="5700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52-55%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A339FA-A998-4715-88E9-3A3A3D6E4D20}"/>
              </a:ext>
            </a:extLst>
          </p:cNvPr>
          <p:cNvSpPr/>
          <p:nvPr/>
        </p:nvSpPr>
        <p:spPr>
          <a:xfrm>
            <a:off x="1217710" y="3690324"/>
            <a:ext cx="2125683" cy="9381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Hopkins 2007</a:t>
            </a:r>
          </a:p>
          <a:p>
            <a:pPr algn="ctr"/>
            <a:r>
              <a:rPr lang="fr-FR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Bhattacharyya</a:t>
            </a:r>
            <a:r>
              <a:rPr lang="fr-F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936763-9B30-4ECE-AF7D-453F8E6578B3}"/>
              </a:ext>
            </a:extLst>
          </p:cNvPr>
          <p:cNvSpPr/>
          <p:nvPr/>
        </p:nvSpPr>
        <p:spPr>
          <a:xfrm>
            <a:off x="3523081" y="3687325"/>
            <a:ext cx="1140031" cy="9381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90B1F7-9423-4DBE-A15C-48F60BBCF8E6}"/>
              </a:ext>
            </a:extLst>
          </p:cNvPr>
          <p:cNvSpPr/>
          <p:nvPr/>
        </p:nvSpPr>
        <p:spPr>
          <a:xfrm>
            <a:off x="1217711" y="4763537"/>
            <a:ext cx="2125682" cy="5700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Bicêtre 2014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C7285A-EEB4-4CA5-AD99-CCD52D67A2E4}"/>
              </a:ext>
            </a:extLst>
          </p:cNvPr>
          <p:cNvSpPr/>
          <p:nvPr/>
        </p:nvSpPr>
        <p:spPr>
          <a:xfrm>
            <a:off x="3537234" y="4766383"/>
            <a:ext cx="1134918" cy="5700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38%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4F1DF5D-DD86-4124-87F5-4B26E7CA066C}"/>
              </a:ext>
            </a:extLst>
          </p:cNvPr>
          <p:cNvSpPr txBox="1"/>
          <p:nvPr/>
        </p:nvSpPr>
        <p:spPr>
          <a:xfrm>
            <a:off x="797217" y="5783990"/>
            <a:ext cx="4256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CREDES : Centre de Recherche, 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d’Etudes et de Documentations en Economie de la Santé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D4E784D-F256-4FF0-BEA0-46ECF32ED4CF}"/>
              </a:ext>
            </a:extLst>
          </p:cNvPr>
          <p:cNvSpPr txBox="1"/>
          <p:nvPr/>
        </p:nvSpPr>
        <p:spPr>
          <a:xfrm>
            <a:off x="116564" y="6413062"/>
            <a:ext cx="7475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Hopkins C, </a:t>
            </a:r>
            <a:r>
              <a:rPr lang="fr-F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 in </a:t>
            </a:r>
            <a:r>
              <a:rPr lang="fr-F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fr-F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-case nasal </a:t>
            </a:r>
            <a:r>
              <a:rPr lang="fr-F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  <a:r>
              <a:rPr lang="fr-F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fr-F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fr-F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cannot</a:t>
            </a:r>
            <a:r>
              <a:rPr lang="fr-F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fr-F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improve</a:t>
            </a:r>
            <a:r>
              <a:rPr lang="fr-F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fr-F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fr-F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-case rates ?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Otolaryngol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2007</a:t>
            </a:r>
          </a:p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Bhattacharyya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N, </a:t>
            </a:r>
            <a:r>
              <a:rPr lang="fr-F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Ambylatory</a:t>
            </a:r>
            <a:r>
              <a:rPr lang="fr-F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sinus and nasal </a:t>
            </a:r>
            <a:r>
              <a:rPr lang="fr-F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  <a:r>
              <a:rPr lang="fr-F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United States.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Laryngoscope 2010</a:t>
            </a:r>
          </a:p>
        </p:txBody>
      </p:sp>
    </p:spTree>
    <p:extLst>
      <p:ext uri="{BB962C8B-B14F-4D97-AF65-F5344CB8AC3E}">
        <p14:creationId xmlns:p14="http://schemas.microsoft.com/office/powerpoint/2010/main" val="1424179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595F46-10AD-4DFF-AD55-73CF01441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635126"/>
            <a:ext cx="9144000" cy="5222875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  <a:defRPr/>
            </a:pPr>
            <a:r>
              <a:rPr lang="fr-FR" sz="2000" b="1" u="sng" dirty="0"/>
              <a:t>Durée moyenne d’intervention </a:t>
            </a:r>
          </a:p>
          <a:p>
            <a:pPr marL="457200" lvl="1" indent="0">
              <a:buNone/>
              <a:defRPr/>
            </a:pPr>
            <a:r>
              <a:rPr lang="fr-FR" sz="2000" dirty="0"/>
              <a:t>       84,1 ± 37,6 min</a:t>
            </a:r>
          </a:p>
          <a:p>
            <a:pPr>
              <a:buFont typeface="Arial" charset="0"/>
              <a:buChar char="•"/>
              <a:defRPr/>
            </a:pPr>
            <a:endParaRPr lang="fr-FR" sz="2000" dirty="0"/>
          </a:p>
          <a:p>
            <a:pPr>
              <a:buFont typeface="Arial" charset="0"/>
              <a:buChar char="•"/>
              <a:defRPr/>
            </a:pPr>
            <a:endParaRPr lang="fr-FR" sz="2000" dirty="0"/>
          </a:p>
          <a:p>
            <a:pPr>
              <a:buFont typeface="Arial" charset="0"/>
              <a:buChar char="•"/>
              <a:defRPr/>
            </a:pPr>
            <a:endParaRPr lang="fr-FR" sz="2000" dirty="0"/>
          </a:p>
          <a:p>
            <a:pPr>
              <a:buFont typeface="Arial" charset="0"/>
              <a:buChar char="•"/>
              <a:defRPr/>
            </a:pPr>
            <a:endParaRPr lang="fr-FR" sz="2000" dirty="0"/>
          </a:p>
          <a:p>
            <a:pPr marL="0" indent="0">
              <a:buNone/>
              <a:defRPr/>
            </a:pPr>
            <a:endParaRPr lang="fr-FR" sz="2000" dirty="0"/>
          </a:p>
          <a:p>
            <a:pPr marL="0" indent="0">
              <a:buNone/>
              <a:defRPr/>
            </a:pPr>
            <a:endParaRPr lang="fr-FR" sz="2000" dirty="0"/>
          </a:p>
          <a:p>
            <a:pPr marL="354013" lvl="1" indent="-261938">
              <a:buFont typeface="Arial" charset="0"/>
              <a:buChar char="–"/>
              <a:defRPr/>
            </a:pPr>
            <a:r>
              <a:rPr lang="fr-FR" sz="2000" b="1" dirty="0">
                <a:solidFill>
                  <a:srgbClr val="FF0000"/>
                </a:solidFill>
              </a:rPr>
              <a:t>+ septoplastie </a:t>
            </a:r>
            <a:r>
              <a:rPr lang="fr-FR" sz="2000" b="1" i="1" dirty="0">
                <a:solidFill>
                  <a:srgbClr val="FF0000"/>
                </a:solidFill>
              </a:rPr>
              <a:t>vs</a:t>
            </a:r>
            <a:r>
              <a:rPr lang="fr-FR" sz="2000" b="1" dirty="0">
                <a:solidFill>
                  <a:srgbClr val="FF0000"/>
                </a:solidFill>
              </a:rPr>
              <a:t> sans septoplastie </a:t>
            </a:r>
            <a:r>
              <a:rPr lang="fr-FR" sz="2000" dirty="0"/>
              <a:t>: 94,8 ± 43 min </a:t>
            </a:r>
            <a:r>
              <a:rPr lang="fr-FR" sz="2000" i="1" dirty="0"/>
              <a:t>vs</a:t>
            </a:r>
            <a:r>
              <a:rPr lang="fr-FR" sz="2000" dirty="0"/>
              <a:t> 75,2 ± 29,9 min ; </a:t>
            </a:r>
            <a:r>
              <a:rPr lang="fr-FR" sz="2000" b="1" dirty="0"/>
              <a:t>p=0,0052*</a:t>
            </a:r>
          </a:p>
          <a:p>
            <a:pPr marL="354013" lvl="1" indent="-261938">
              <a:buFont typeface="Arial" charset="0"/>
              <a:buChar char="–"/>
              <a:defRPr/>
            </a:pPr>
            <a:r>
              <a:rPr lang="fr-FR" sz="2000" b="1" dirty="0">
                <a:solidFill>
                  <a:srgbClr val="FF0000"/>
                </a:solidFill>
              </a:rPr>
              <a:t>1</a:t>
            </a:r>
            <a:r>
              <a:rPr lang="fr-FR" sz="2000" b="1" baseline="30000" dirty="0">
                <a:solidFill>
                  <a:srgbClr val="FF0000"/>
                </a:solidFill>
              </a:rPr>
              <a:t>ère</a:t>
            </a:r>
            <a:r>
              <a:rPr lang="fr-FR" sz="2000" b="1" dirty="0">
                <a:solidFill>
                  <a:srgbClr val="FF0000"/>
                </a:solidFill>
              </a:rPr>
              <a:t> main </a:t>
            </a:r>
            <a:r>
              <a:rPr lang="fr-FR" sz="2000" b="1" i="1" dirty="0">
                <a:solidFill>
                  <a:srgbClr val="FF0000"/>
                </a:solidFill>
              </a:rPr>
              <a:t>vs</a:t>
            </a:r>
            <a:r>
              <a:rPr lang="fr-FR" sz="2000" b="1" dirty="0">
                <a:solidFill>
                  <a:srgbClr val="FF0000"/>
                </a:solidFill>
              </a:rPr>
              <a:t> reprises </a:t>
            </a:r>
            <a:r>
              <a:rPr lang="fr-FR" sz="2000" dirty="0"/>
              <a:t>: 90,1 ± 40,2 min </a:t>
            </a:r>
            <a:r>
              <a:rPr lang="fr-FR" sz="2000" i="1" dirty="0"/>
              <a:t>vs </a:t>
            </a:r>
            <a:r>
              <a:rPr lang="fr-FR" sz="2000" dirty="0"/>
              <a:t>76,9 ± 33,1 min ; </a:t>
            </a:r>
            <a:r>
              <a:rPr lang="fr-FR" sz="2000" b="1" dirty="0"/>
              <a:t>p=0,0411*</a:t>
            </a:r>
          </a:p>
          <a:p>
            <a:pPr marL="354013" lvl="1" indent="-261938">
              <a:buFont typeface="Arial" charset="0"/>
              <a:buChar char="–"/>
              <a:defRPr/>
            </a:pPr>
            <a:r>
              <a:rPr lang="fr-FR" sz="2000" dirty="0"/>
              <a:t>en fonction de </a:t>
            </a:r>
            <a:r>
              <a:rPr lang="fr-FR" sz="2000" b="1" dirty="0">
                <a:solidFill>
                  <a:srgbClr val="FF0000"/>
                </a:solidFill>
              </a:rPr>
              <a:t>l’expérience du chirurgien</a:t>
            </a:r>
            <a:r>
              <a:rPr lang="fr-FR" sz="2000" dirty="0"/>
              <a:t>  </a:t>
            </a:r>
            <a:r>
              <a:rPr lang="fr-FR" sz="2000" b="1" dirty="0"/>
              <a:t>p&lt;0,0001*</a:t>
            </a:r>
          </a:p>
          <a:p>
            <a:pPr marL="354013" lvl="1" indent="-261938">
              <a:buFont typeface="Arial" charset="0"/>
              <a:buChar char="–"/>
              <a:defRPr/>
            </a:pPr>
            <a:r>
              <a:rPr lang="fr-FR" sz="2000" dirty="0"/>
              <a:t>forte corrélation entre les </a:t>
            </a:r>
            <a:r>
              <a:rPr lang="fr-FR" sz="2000" b="1" dirty="0">
                <a:solidFill>
                  <a:srgbClr val="FF0000"/>
                </a:solidFill>
              </a:rPr>
              <a:t>pertes sanguines </a:t>
            </a:r>
            <a:r>
              <a:rPr lang="fr-FR" sz="2000" dirty="0"/>
              <a:t>et la durée opératoire </a:t>
            </a:r>
            <a:r>
              <a:rPr lang="fr-FR" sz="2000" b="1" dirty="0"/>
              <a:t>p&lt;0,0001*</a:t>
            </a:r>
          </a:p>
          <a:p>
            <a:pPr marL="354013" lvl="1" indent="-261938">
              <a:buFont typeface="Arial" charset="0"/>
              <a:buChar char="–"/>
              <a:defRPr/>
            </a:pPr>
            <a:r>
              <a:rPr lang="fr-FR" sz="2000" dirty="0"/>
              <a:t>en fonction de l’utilisation du </a:t>
            </a:r>
            <a:r>
              <a:rPr lang="fr-FR" sz="2000" dirty="0" err="1"/>
              <a:t>microdébrideur</a:t>
            </a:r>
            <a:r>
              <a:rPr lang="fr-FR" sz="2000" dirty="0"/>
              <a:t>, de la pathologie ou de l’âge (p&gt;0,05)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8FBBF269-99B1-42C6-AFA5-C01193A4A7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5692910"/>
              </p:ext>
            </p:extLst>
          </p:nvPr>
        </p:nvGraphicFramePr>
        <p:xfrm>
          <a:off x="4987290" y="1334396"/>
          <a:ext cx="5250180" cy="3378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724" name="Titre 4">
            <a:extLst>
              <a:ext uri="{FF2B5EF4-FFF2-40B4-BE49-F238E27FC236}">
                <a16:creationId xmlns:a16="http://schemas.microsoft.com/office/drawing/2014/main" id="{662456E4-1364-4483-BA98-177695528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46038"/>
            <a:ext cx="1205865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altLang="fr-FR" sz="4000" dirty="0"/>
              <a:t>Etude de faisabilité de l’</a:t>
            </a:r>
            <a:r>
              <a:rPr lang="fr-FR" altLang="fr-FR" sz="4000" dirty="0" err="1"/>
              <a:t>ethmoïdectomie</a:t>
            </a:r>
            <a:r>
              <a:rPr lang="fr-FR" altLang="fr-FR" sz="4000" dirty="0"/>
              <a:t> radicale bilatérale en chirurgie ambulatoire</a:t>
            </a:r>
          </a:p>
        </p:txBody>
      </p:sp>
      <p:sp>
        <p:nvSpPr>
          <p:cNvPr id="6" name="ZoneTexte 1">
            <a:extLst>
              <a:ext uri="{FF2B5EF4-FFF2-40B4-BE49-F238E27FC236}">
                <a16:creationId xmlns:a16="http://schemas.microsoft.com/office/drawing/2014/main" id="{687EFFD9-AA5E-4AE5-AFA8-B5229E47A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" y="6446838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400" dirty="0" err="1">
                <a:latin typeface="Arial" panose="020B0604020202020204" pitchFamily="34" charset="0"/>
              </a:rPr>
              <a:t>Kerimian</a:t>
            </a:r>
            <a:r>
              <a:rPr lang="fr-FR" altLang="fr-FR" sz="1400" dirty="0">
                <a:latin typeface="Arial" panose="020B0604020202020204" pitchFamily="34" charset="0"/>
              </a:rPr>
              <a:t> M, </a:t>
            </a:r>
            <a:r>
              <a:rPr lang="fr-FR" altLang="fr-FR" sz="1400" i="1" dirty="0">
                <a:latin typeface="Arial" panose="020B0604020202020204" pitchFamily="34" charset="0"/>
              </a:rPr>
              <a:t>et al. </a:t>
            </a:r>
            <a:r>
              <a:rPr lang="fr-FR" altLang="fr-FR" sz="1400" dirty="0" err="1">
                <a:latin typeface="Arial" panose="020B0604020202020204" pitchFamily="34" charset="0"/>
              </a:rPr>
              <a:t>Eur</a:t>
            </a:r>
            <a:r>
              <a:rPr lang="fr-FR" altLang="fr-FR" sz="1400" dirty="0">
                <a:latin typeface="Arial" panose="020B0604020202020204" pitchFamily="34" charset="0"/>
              </a:rPr>
              <a:t> Ann </a:t>
            </a:r>
            <a:r>
              <a:rPr lang="fr-FR" altLang="fr-FR" sz="1400" dirty="0" err="1">
                <a:latin typeface="Arial" panose="020B0604020202020204" pitchFamily="34" charset="0"/>
              </a:rPr>
              <a:t>Otorhinolaryngol</a:t>
            </a:r>
            <a:r>
              <a:rPr lang="fr-FR" altLang="fr-FR" sz="1400" dirty="0">
                <a:latin typeface="Arial" panose="020B0604020202020204" pitchFamily="34" charset="0"/>
              </a:rPr>
              <a:t> Head Neck Dis. 2018 Dec;135(6):377-382.</a:t>
            </a:r>
            <a:endParaRPr lang="fr-FR" altLang="fr-FR" sz="1400" i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A27BA9E-FCCE-4B9C-8839-689427DC5E80}"/>
              </a:ext>
            </a:extLst>
          </p:cNvPr>
          <p:cNvSpPr/>
          <p:nvPr/>
        </p:nvSpPr>
        <p:spPr>
          <a:xfrm>
            <a:off x="4605339" y="3105150"/>
            <a:ext cx="2085975" cy="2001838"/>
          </a:xfrm>
          <a:prstGeom prst="ellipse">
            <a:avLst/>
          </a:prstGeom>
          <a:solidFill>
            <a:srgbClr val="F9BD37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500" b="1" i="1" u="sng" dirty="0"/>
              <a:t>Contre-indications à l’ambulatoire</a:t>
            </a:r>
          </a:p>
          <a:p>
            <a:pPr algn="ctr">
              <a:defRPr/>
            </a:pPr>
            <a:r>
              <a:rPr lang="fr-FR" sz="1500" b="1" i="1" u="sng" dirty="0"/>
              <a:t>58 patients</a:t>
            </a:r>
          </a:p>
          <a:p>
            <a:pPr algn="ctr">
              <a:defRPr/>
            </a:pPr>
            <a:r>
              <a:rPr lang="fr-FR" sz="1500" b="1" i="1" u="sng" dirty="0"/>
              <a:t>35,2 %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FC419D1-E27A-49E9-8928-4229A455515F}"/>
              </a:ext>
            </a:extLst>
          </p:cNvPr>
          <p:cNvSpPr/>
          <p:nvPr/>
        </p:nvSpPr>
        <p:spPr>
          <a:xfrm>
            <a:off x="4764088" y="1738313"/>
            <a:ext cx="1725612" cy="1744662"/>
          </a:xfrm>
          <a:prstGeom prst="ellipse">
            <a:avLst/>
          </a:prstGeom>
          <a:solidFill>
            <a:schemeClr val="accent1">
              <a:lumMod val="60000"/>
              <a:lumOff val="40000"/>
              <a:alpha val="49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Contre-indications anesthésiques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39 patients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23,6 %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F493356-DFD4-49DE-8BD2-98F47E95CAC9}"/>
              </a:ext>
            </a:extLst>
          </p:cNvPr>
          <p:cNvSpPr/>
          <p:nvPr/>
        </p:nvSpPr>
        <p:spPr>
          <a:xfrm>
            <a:off x="3636963" y="2806701"/>
            <a:ext cx="1725612" cy="1730375"/>
          </a:xfrm>
          <a:prstGeom prst="ellipse">
            <a:avLst/>
          </a:prstGeom>
          <a:solidFill>
            <a:schemeClr val="accent1">
              <a:lumMod val="60000"/>
              <a:lumOff val="40000"/>
              <a:alpha val="49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Durée d’intervention 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&gt; 2h30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6 patients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3,6 %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FDA25D3-FDE6-4C2F-8FCF-989C8E89BCF2}"/>
              </a:ext>
            </a:extLst>
          </p:cNvPr>
          <p:cNvSpPr/>
          <p:nvPr/>
        </p:nvSpPr>
        <p:spPr>
          <a:xfrm>
            <a:off x="5891213" y="2851151"/>
            <a:ext cx="1725612" cy="1757363"/>
          </a:xfrm>
          <a:prstGeom prst="ellipse">
            <a:avLst/>
          </a:prstGeom>
          <a:solidFill>
            <a:schemeClr val="accent1">
              <a:lumMod val="60000"/>
              <a:lumOff val="40000"/>
              <a:alpha val="49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Contre-indications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peropératoires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6 patients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3,6 %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07C8EBF-A02E-44FD-9073-02B998BBE6FB}"/>
              </a:ext>
            </a:extLst>
          </p:cNvPr>
          <p:cNvSpPr/>
          <p:nvPr/>
        </p:nvSpPr>
        <p:spPr>
          <a:xfrm>
            <a:off x="4002089" y="4545013"/>
            <a:ext cx="1741487" cy="1757362"/>
          </a:xfrm>
          <a:prstGeom prst="ellipse">
            <a:avLst/>
          </a:prstGeom>
          <a:solidFill>
            <a:schemeClr val="accent1">
              <a:lumMod val="60000"/>
              <a:lumOff val="40000"/>
              <a:alpha val="49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Données post-opératoires 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&lt; 6h incompatibles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4 patients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2,4 %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B6A44DE-626C-4D23-B979-14D000F6DA9A}"/>
              </a:ext>
            </a:extLst>
          </p:cNvPr>
          <p:cNvSpPr/>
          <p:nvPr/>
        </p:nvSpPr>
        <p:spPr>
          <a:xfrm>
            <a:off x="5468939" y="4595813"/>
            <a:ext cx="1741487" cy="1757362"/>
          </a:xfrm>
          <a:prstGeom prst="ellipse">
            <a:avLst/>
          </a:prstGeom>
          <a:solidFill>
            <a:schemeClr val="accent1">
              <a:lumMod val="60000"/>
              <a:lumOff val="40000"/>
              <a:alpha val="49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Données de SSPI incompatibles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11 patients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6,7 %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A34BC04-DBF3-4B81-A82D-872342CBF51F}"/>
              </a:ext>
            </a:extLst>
          </p:cNvPr>
          <p:cNvSpPr txBox="1"/>
          <p:nvPr/>
        </p:nvSpPr>
        <p:spPr>
          <a:xfrm>
            <a:off x="7521575" y="946151"/>
            <a:ext cx="3111500" cy="230822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2D05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2 non francophones 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2 vivent seuls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3 troubles de l’hémostase 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8 SAOS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4 score ASA 3 instable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11 mucoviscidoses, 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1 dyskinésie ciliaire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1 schizophrénie, 1 autisme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10 anticoagulant/antiagrégant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7825C20-68B0-4A39-832B-7CD02A34F4DA}"/>
              </a:ext>
            </a:extLst>
          </p:cNvPr>
          <p:cNvSpPr txBox="1"/>
          <p:nvPr/>
        </p:nvSpPr>
        <p:spPr>
          <a:xfrm>
            <a:off x="7781925" y="3494089"/>
            <a:ext cx="2325688" cy="58578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2D05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5 brèches orbitaires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1 crise comitiale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4B99312-3E25-4233-BF87-4332067AA853}"/>
              </a:ext>
            </a:extLst>
          </p:cNvPr>
          <p:cNvSpPr txBox="1"/>
          <p:nvPr/>
        </p:nvSpPr>
        <p:spPr>
          <a:xfrm>
            <a:off x="1558925" y="4529138"/>
            <a:ext cx="2605088" cy="5842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2D05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3 malaises vagaux itératifs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1 crise d’asthme</a:t>
            </a:r>
            <a:endParaRPr lang="fr-FR" sz="1400" dirty="0">
              <a:latin typeface="Arial" charset="0"/>
              <a:cs typeface="Arial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B7094E0-47F9-48F8-A9F1-FAD81FD11BC3}"/>
              </a:ext>
            </a:extLst>
          </p:cNvPr>
          <p:cNvSpPr txBox="1"/>
          <p:nvPr/>
        </p:nvSpPr>
        <p:spPr>
          <a:xfrm>
            <a:off x="7494594" y="4433883"/>
            <a:ext cx="3286125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2D05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1 nausées et vomissements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4 épistaxis importantes  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	2 reprises chirurgicales J0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	1 transfusion plaquettaire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4 saturation O2 &lt; 95% en AA 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1 poussée hypertensive 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1 hypotension avec bradycardie</a:t>
            </a:r>
            <a:endParaRPr lang="fr-FR" sz="1400" dirty="0">
              <a:latin typeface="Arial" charset="0"/>
              <a:cs typeface="Arial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BC2C001E-2901-4C16-8BE8-CCD5CE683FC8}"/>
              </a:ext>
            </a:extLst>
          </p:cNvPr>
          <p:cNvSpPr txBox="1">
            <a:spLocks/>
          </p:cNvSpPr>
          <p:nvPr/>
        </p:nvSpPr>
        <p:spPr bwMode="auto">
          <a:xfrm>
            <a:off x="1558926" y="7938"/>
            <a:ext cx="90789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Analyse croisée des facteurs d’influence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851A4AC5-CEA5-4333-BE82-129506835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04" r="26222"/>
          <a:stretch/>
        </p:blipFill>
        <p:spPr>
          <a:xfrm>
            <a:off x="292099" y="2507913"/>
            <a:ext cx="9804491" cy="184238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83B4CED-5550-4CA3-9880-81DFB57C1917}"/>
              </a:ext>
            </a:extLst>
          </p:cNvPr>
          <p:cNvSpPr txBox="1"/>
          <p:nvPr/>
        </p:nvSpPr>
        <p:spPr>
          <a:xfrm>
            <a:off x="632346" y="1900792"/>
            <a:ext cx="11355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 post-opératoires N=19 (11,4 %) sur 165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ethmoïdectomies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bilatérales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8E834BE-7C7F-426B-BC6A-7DFF94C40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055" t="-1129" b="1129"/>
          <a:stretch/>
        </p:blipFill>
        <p:spPr>
          <a:xfrm>
            <a:off x="10093319" y="2217001"/>
            <a:ext cx="1466335" cy="2133295"/>
          </a:xfrm>
          <a:prstGeom prst="rect">
            <a:avLst/>
          </a:prstGeom>
        </p:spPr>
      </p:pic>
      <p:sp>
        <p:nvSpPr>
          <p:cNvPr id="21" name="Titre 20">
            <a:extLst>
              <a:ext uri="{FF2B5EF4-FFF2-40B4-BE49-F238E27FC236}">
                <a16:creationId xmlns:a16="http://schemas.microsoft.com/office/drawing/2014/main" id="{C91B946E-2520-41F5-9788-5FAD05C87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3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altLang="fr-FR" sz="4000" dirty="0"/>
              <a:t>Etude de faisabilité de l’</a:t>
            </a:r>
            <a:r>
              <a:rPr lang="fr-FR" altLang="fr-FR" sz="4000" dirty="0" err="1"/>
              <a:t>ethmoïdectomie</a:t>
            </a:r>
            <a:r>
              <a:rPr lang="fr-FR" altLang="fr-FR" sz="4000" dirty="0"/>
              <a:t> radicale bilatérale en chirurgie ambulatoire</a:t>
            </a:r>
            <a:endParaRPr lang="fr-FR" sz="4000" dirty="0"/>
          </a:p>
        </p:txBody>
      </p:sp>
      <p:sp>
        <p:nvSpPr>
          <p:cNvPr id="24" name="ZoneTexte 1">
            <a:extLst>
              <a:ext uri="{FF2B5EF4-FFF2-40B4-BE49-F238E27FC236}">
                <a16:creationId xmlns:a16="http://schemas.microsoft.com/office/drawing/2014/main" id="{3B0E0E3F-2B91-4B6D-A099-5AE7EC43F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" y="6446838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400" dirty="0" err="1">
                <a:latin typeface="Arial" panose="020B0604020202020204" pitchFamily="34" charset="0"/>
              </a:rPr>
              <a:t>Kerimian</a:t>
            </a:r>
            <a:r>
              <a:rPr lang="fr-FR" altLang="fr-FR" sz="1400" dirty="0">
                <a:latin typeface="Arial" panose="020B0604020202020204" pitchFamily="34" charset="0"/>
              </a:rPr>
              <a:t> M, </a:t>
            </a:r>
            <a:r>
              <a:rPr lang="fr-FR" altLang="fr-FR" sz="1400" i="1" dirty="0">
                <a:latin typeface="Arial" panose="020B0604020202020204" pitchFamily="34" charset="0"/>
              </a:rPr>
              <a:t>et al. </a:t>
            </a:r>
            <a:r>
              <a:rPr lang="fr-FR" altLang="fr-FR" sz="1400" dirty="0" err="1">
                <a:latin typeface="Arial" panose="020B0604020202020204" pitchFamily="34" charset="0"/>
              </a:rPr>
              <a:t>Eur</a:t>
            </a:r>
            <a:r>
              <a:rPr lang="fr-FR" altLang="fr-FR" sz="1400" dirty="0">
                <a:latin typeface="Arial" panose="020B0604020202020204" pitchFamily="34" charset="0"/>
              </a:rPr>
              <a:t> Ann </a:t>
            </a:r>
            <a:r>
              <a:rPr lang="fr-FR" altLang="fr-FR" sz="1400" dirty="0" err="1">
                <a:latin typeface="Arial" panose="020B0604020202020204" pitchFamily="34" charset="0"/>
              </a:rPr>
              <a:t>Otorhinolaryngol</a:t>
            </a:r>
            <a:r>
              <a:rPr lang="fr-FR" altLang="fr-FR" sz="1400" dirty="0">
                <a:latin typeface="Arial" panose="020B0604020202020204" pitchFamily="34" charset="0"/>
              </a:rPr>
              <a:t> Head Neck Dis. 2018 Dec;135(6):377-382.</a:t>
            </a:r>
            <a:endParaRPr lang="fr-FR" altLang="fr-FR" sz="1400" i="1" dirty="0">
              <a:latin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027AF76-DD49-4A46-813D-F47BB0D04066}"/>
              </a:ext>
            </a:extLst>
          </p:cNvPr>
          <p:cNvSpPr txBox="1"/>
          <p:nvPr/>
        </p:nvSpPr>
        <p:spPr>
          <a:xfrm>
            <a:off x="2933700" y="4798402"/>
            <a:ext cx="85105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1800" dirty="0"/>
              <a:t>2 ré-hospitalisations avec reprise chirurgicale</a:t>
            </a:r>
          </a:p>
          <a:p>
            <a:r>
              <a:rPr lang="fr-FR" altLang="fr-FR" sz="1800" dirty="0"/>
              <a:t>9 consultations aux urgences sans hospitalisation</a:t>
            </a:r>
          </a:p>
          <a:p>
            <a:r>
              <a:rPr lang="fr-FR" altLang="fr-FR" sz="1800" dirty="0"/>
              <a:t>4 consultations en médecine de ville</a:t>
            </a:r>
          </a:p>
          <a:p>
            <a:r>
              <a:rPr lang="fr-FR" altLang="fr-FR" sz="1800" dirty="0"/>
              <a:t>6 appels dans le service sans nécessité de consultation (céphalées, saignement léger)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053ECB-F54C-4A7B-83ED-66C57E0A0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0" y="1578626"/>
            <a:ext cx="8636000" cy="4203050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fr-FR" sz="2200" b="1" u="sng" dirty="0"/>
              <a:t>Complications majeures = 0 </a:t>
            </a:r>
            <a:r>
              <a:rPr lang="fr-FR" sz="2200" b="1" i="1" u="sng" dirty="0"/>
              <a:t>vs</a:t>
            </a:r>
            <a:r>
              <a:rPr lang="fr-FR" sz="2200" b="1" u="sng" dirty="0"/>
              <a:t> </a:t>
            </a:r>
            <a:r>
              <a:rPr lang="fr-FR" sz="2200" b="1" dirty="0"/>
              <a:t>	</a:t>
            </a:r>
            <a:endParaRPr lang="fr-FR" sz="4300" i="1" dirty="0"/>
          </a:p>
          <a:p>
            <a:pPr lvl="2">
              <a:buFont typeface="Arial" charset="0"/>
              <a:buChar char="•"/>
              <a:defRPr/>
            </a:pPr>
            <a:r>
              <a:rPr lang="fr-FR" dirty="0"/>
              <a:t>0,3% brèche ostéoméningée ou méningite</a:t>
            </a:r>
          </a:p>
          <a:p>
            <a:pPr lvl="2">
              <a:buFont typeface="Arial" charset="0"/>
              <a:buChar char="•"/>
              <a:defRPr/>
            </a:pPr>
            <a:r>
              <a:rPr lang="fr-FR" dirty="0"/>
              <a:t>0,3% hématome orbitaire, baisse de l’acuité visuelle ou diplopie </a:t>
            </a:r>
          </a:p>
          <a:p>
            <a:pPr lvl="2">
              <a:buFont typeface="Arial" charset="0"/>
              <a:buChar char="•"/>
              <a:defRPr/>
            </a:pPr>
            <a:r>
              <a:rPr lang="fr-FR" dirty="0"/>
              <a:t>0,2% hémorragie nécessitant une transfusion</a:t>
            </a:r>
          </a:p>
          <a:p>
            <a:pPr marL="342900" lvl="2" indent="-342900">
              <a:defRPr/>
            </a:pPr>
            <a:r>
              <a:rPr lang="fr-FR" sz="2200" b="1" u="sng" dirty="0"/>
              <a:t>Complications mineures 3,6% </a:t>
            </a:r>
            <a:r>
              <a:rPr lang="fr-FR" sz="2200" b="1" i="1" u="sng" dirty="0"/>
              <a:t>vs</a:t>
            </a:r>
            <a:endParaRPr lang="fr-FR" sz="2200" u="sng" dirty="0"/>
          </a:p>
          <a:p>
            <a:pPr lvl="2">
              <a:buFont typeface="Arial" charset="0"/>
              <a:buChar char="•"/>
              <a:defRPr/>
            </a:pPr>
            <a:r>
              <a:rPr lang="fr-FR" dirty="0"/>
              <a:t>1,5% effraction périorbitaire avec ou sans ecchymose ou emphysème</a:t>
            </a:r>
            <a:endParaRPr lang="fr-FR" dirty="0">
              <a:solidFill>
                <a:srgbClr val="FF0000"/>
              </a:solidFill>
            </a:endParaRPr>
          </a:p>
          <a:p>
            <a:pPr lvl="2">
              <a:buFont typeface="Arial" charset="0"/>
              <a:buChar char="•"/>
              <a:defRPr/>
            </a:pPr>
            <a:r>
              <a:rPr lang="fr-FR" dirty="0"/>
              <a:t>2,4% épistaxis + méchage</a:t>
            </a:r>
          </a:p>
          <a:p>
            <a:pPr lvl="2">
              <a:buFont typeface="Arial" charset="0"/>
              <a:buChar char="•"/>
              <a:defRPr/>
            </a:pPr>
            <a:r>
              <a:rPr lang="fr-FR" dirty="0"/>
              <a:t>1,1% infection et douleur</a:t>
            </a:r>
            <a:endParaRPr lang="fr-FR" sz="2900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fr-FR" sz="2200" b="1" u="sng" dirty="0">
                <a:solidFill>
                  <a:srgbClr val="FF0000"/>
                </a:solidFill>
              </a:rPr>
              <a:t>Taux de transformation  = 15 % vs 0,8 à 14,3 % dans la littérature</a:t>
            </a:r>
            <a:r>
              <a:rPr lang="fr-FR" sz="1900" b="1" dirty="0">
                <a:solidFill>
                  <a:srgbClr val="FF0000"/>
                </a:solidFill>
              </a:rPr>
              <a:t>                                                                </a:t>
            </a:r>
          </a:p>
          <a:p>
            <a:pPr>
              <a:buFont typeface="Arial" charset="0"/>
              <a:buChar char="•"/>
              <a:defRPr/>
            </a:pPr>
            <a:r>
              <a:rPr lang="fr-FR" sz="2000" b="1" u="sng" dirty="0"/>
              <a:t>Facteurs prédictifs </a:t>
            </a:r>
            <a:r>
              <a:rPr lang="fr-FR" sz="2000" b="1" dirty="0"/>
              <a:t>d’une transformation</a:t>
            </a:r>
          </a:p>
          <a:p>
            <a:pPr lvl="1">
              <a:buFont typeface="Arial" charset="0"/>
              <a:buChar char="–"/>
              <a:defRPr/>
            </a:pPr>
            <a:r>
              <a:rPr lang="fr-FR" sz="1800" dirty="0"/>
              <a:t>reprise chirurgicale.</a:t>
            </a:r>
            <a:endParaRPr lang="fr-FR" sz="1400" i="1" dirty="0"/>
          </a:p>
          <a:p>
            <a:pPr lvl="1">
              <a:buFont typeface="Arial" charset="0"/>
              <a:buChar char="–"/>
              <a:defRPr/>
            </a:pPr>
            <a:r>
              <a:rPr lang="fr-FR" sz="1800" dirty="0"/>
              <a:t>score ASA ≥ 3. </a:t>
            </a:r>
          </a:p>
          <a:p>
            <a:pPr lvl="1">
              <a:buFont typeface="Arial" charset="0"/>
              <a:buChar char="–"/>
              <a:defRPr/>
            </a:pPr>
            <a:r>
              <a:rPr lang="fr-FR" sz="1800" dirty="0"/>
              <a:t>âge &gt; 50 ans. 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27D6FB1-3C33-4FC6-A9B6-F3BC9CB968FB}"/>
              </a:ext>
            </a:extLst>
          </p:cNvPr>
          <p:cNvSpPr txBox="1"/>
          <p:nvPr/>
        </p:nvSpPr>
        <p:spPr>
          <a:xfrm>
            <a:off x="-277499" y="6356728"/>
            <a:ext cx="12433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fr-FR" sz="1400" i="1" dirty="0" err="1"/>
              <a:t>Tewfik</a:t>
            </a:r>
            <a:r>
              <a:rPr lang="fr-FR" sz="1400" i="1" dirty="0"/>
              <a:t>, J </a:t>
            </a:r>
            <a:r>
              <a:rPr lang="fr-FR" sz="1400" i="1" dirty="0" err="1"/>
              <a:t>otolaryngol</a:t>
            </a:r>
            <a:r>
              <a:rPr lang="fr-FR" sz="1400" i="1" dirty="0"/>
              <a:t>, 2006, Eisenberg, Acta </a:t>
            </a:r>
            <a:r>
              <a:rPr lang="fr-FR" sz="1400" i="1" dirty="0" err="1"/>
              <a:t>Otorrinolaringol</a:t>
            </a:r>
            <a:r>
              <a:rPr lang="fr-FR" sz="1400" i="1" dirty="0"/>
              <a:t>, 2008, Re M., </a:t>
            </a:r>
            <a:r>
              <a:rPr lang="fr-FR" sz="1400" i="1" dirty="0" err="1"/>
              <a:t>Eur</a:t>
            </a:r>
            <a:r>
              <a:rPr lang="fr-FR" sz="1400" i="1" dirty="0"/>
              <a:t> Arch Oto-Rhino-</a:t>
            </a:r>
            <a:r>
              <a:rPr lang="fr-FR" sz="1400" i="1" dirty="0" err="1"/>
              <a:t>laryngol</a:t>
            </a:r>
            <a:r>
              <a:rPr lang="fr-FR" sz="1400" i="1" dirty="0"/>
              <a:t>, 2012, </a:t>
            </a:r>
            <a:r>
              <a:rPr lang="fr-FR" sz="1400" i="1" dirty="0" err="1"/>
              <a:t>Kleefstra</a:t>
            </a:r>
            <a:r>
              <a:rPr lang="fr-FR" sz="1400" i="1" dirty="0"/>
              <a:t>, BMC </a:t>
            </a:r>
            <a:r>
              <a:rPr lang="fr-FR" sz="1400" i="1" dirty="0" err="1"/>
              <a:t>Health</a:t>
            </a:r>
            <a:r>
              <a:rPr lang="fr-FR" sz="1400" i="1" dirty="0"/>
              <a:t> </a:t>
            </a:r>
            <a:r>
              <a:rPr lang="fr-FR" sz="1400" i="1" dirty="0" err="1"/>
              <a:t>Serv</a:t>
            </a:r>
            <a:r>
              <a:rPr lang="fr-FR" sz="1400" i="1" dirty="0"/>
              <a:t> </a:t>
            </a:r>
            <a:r>
              <a:rPr lang="fr-FR" sz="1400" i="1" dirty="0" err="1"/>
              <a:t>Res</a:t>
            </a:r>
            <a:r>
              <a:rPr lang="fr-FR" sz="1400" i="1" dirty="0"/>
              <a:t>, 2012, </a:t>
            </a:r>
            <a:r>
              <a:rPr lang="fr-FR" sz="1400" i="1" dirty="0" err="1"/>
              <a:t>Bhattacharyya</a:t>
            </a:r>
            <a:r>
              <a:rPr lang="fr-FR" sz="1400" i="1" dirty="0"/>
              <a:t> 2014, </a:t>
            </a:r>
            <a:r>
              <a:rPr lang="fr-FR" sz="1400" i="1" dirty="0" err="1"/>
              <a:t>Bajaj</a:t>
            </a:r>
            <a:r>
              <a:rPr lang="fr-FR" sz="1400" i="1" dirty="0"/>
              <a:t> 2009, Wong 2014, De-Oliveira 2015, </a:t>
            </a:r>
            <a:r>
              <a:rPr lang="fr-FR" sz="1400" i="1" dirty="0" err="1"/>
              <a:t>Gengler</a:t>
            </a:r>
            <a:r>
              <a:rPr lang="fr-FR" sz="1400" i="1" dirty="0"/>
              <a:t>, </a:t>
            </a:r>
            <a:r>
              <a:rPr lang="fr-FR" sz="1400" i="1" dirty="0" err="1"/>
              <a:t>Rhinology</a:t>
            </a:r>
            <a:r>
              <a:rPr lang="fr-FR" sz="1400" i="1" dirty="0"/>
              <a:t>, 2017</a:t>
            </a:r>
            <a:endParaRPr lang="fr-FR" dirty="0"/>
          </a:p>
        </p:txBody>
      </p:sp>
      <p:sp>
        <p:nvSpPr>
          <p:cNvPr id="8" name="Titre 20">
            <a:extLst>
              <a:ext uri="{FF2B5EF4-FFF2-40B4-BE49-F238E27FC236}">
                <a16:creationId xmlns:a16="http://schemas.microsoft.com/office/drawing/2014/main" id="{AAF5F284-BEF9-4AAC-A95A-61F51780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altLang="fr-FR" sz="4000" dirty="0"/>
              <a:t>Etude de faisabilité de l’</a:t>
            </a:r>
            <a:r>
              <a:rPr lang="fr-FR" altLang="fr-FR" sz="4000" dirty="0" err="1"/>
              <a:t>ethmoïdectomie</a:t>
            </a:r>
            <a:r>
              <a:rPr lang="fr-FR" altLang="fr-FR" sz="4000" dirty="0"/>
              <a:t> radicale bilatérale en chirurgie ambulatoire</a:t>
            </a:r>
            <a:endParaRPr lang="fr-FR" sz="4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867E05-0497-4D7F-B12D-4BC5BC8B67EF}"/>
              </a:ext>
            </a:extLst>
          </p:cNvPr>
          <p:cNvSpPr txBox="1"/>
          <p:nvPr/>
        </p:nvSpPr>
        <p:spPr>
          <a:xfrm>
            <a:off x="1288473" y="5744605"/>
            <a:ext cx="9315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FF0000"/>
                </a:solidFill>
              </a:rPr>
              <a:t>Taux théorique d’éligibilité à l’ambulatoire = 60 %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45650FE-6402-44CC-A41D-0D218EFB7B66}"/>
              </a:ext>
            </a:extLst>
          </p:cNvPr>
          <p:cNvSpPr txBox="1"/>
          <p:nvPr/>
        </p:nvSpPr>
        <p:spPr>
          <a:xfrm>
            <a:off x="5138738" y="4895947"/>
            <a:ext cx="3890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charset="0"/>
              <a:buChar char="–"/>
              <a:defRPr/>
            </a:pPr>
            <a:r>
              <a:rPr lang="fr-FR" sz="1800" dirty="0"/>
              <a:t>durée opératoire &gt; 80 minutes. </a:t>
            </a:r>
          </a:p>
          <a:p>
            <a:pPr lvl="1">
              <a:buFont typeface="Arial" charset="0"/>
              <a:buChar char="–"/>
              <a:defRPr/>
            </a:pPr>
            <a:r>
              <a:rPr lang="fr-FR" sz="1800" dirty="0"/>
              <a:t>méchage post-opératoire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D1A9D7-58F2-4406-B17F-99FCDDD46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192" y="1433514"/>
            <a:ext cx="10109692" cy="5195887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endParaRPr lang="fr-FR" dirty="0"/>
          </a:p>
          <a:p>
            <a:pPr>
              <a:buFont typeface="Arial" charset="0"/>
              <a:buChar char="•"/>
              <a:defRPr/>
            </a:pPr>
            <a:r>
              <a:rPr lang="fr-FR" b="1" u="sng" dirty="0"/>
              <a:t>Facteurs d’influence :</a:t>
            </a:r>
          </a:p>
          <a:p>
            <a:pPr lvl="1">
              <a:buFont typeface="Arial" charset="0"/>
              <a:buChar char="–"/>
              <a:defRPr/>
            </a:pPr>
            <a:r>
              <a:rPr lang="fr-FR" b="1" dirty="0"/>
              <a:t>à J0 </a:t>
            </a:r>
            <a:r>
              <a:rPr lang="fr-FR" dirty="0"/>
              <a:t>: contrôle de la douleur post-opératoire / temps d’attente avant la chirurgie / qualité des vestiaires. </a:t>
            </a:r>
            <a:r>
              <a:rPr lang="fr-FR" sz="2000" i="1" dirty="0" err="1"/>
              <a:t>Lemos</a:t>
            </a:r>
            <a:r>
              <a:rPr lang="fr-FR" sz="2000" i="1" dirty="0"/>
              <a:t>, J Clin </a:t>
            </a:r>
            <a:r>
              <a:rPr lang="fr-FR" sz="2000" i="1" dirty="0" err="1"/>
              <a:t>Anest</a:t>
            </a:r>
            <a:r>
              <a:rPr lang="fr-FR" sz="2000" i="1" dirty="0"/>
              <a:t>, 2016</a:t>
            </a:r>
          </a:p>
          <a:p>
            <a:pPr lvl="1">
              <a:buFont typeface="Arial" charset="0"/>
              <a:buChar char="–"/>
              <a:defRPr/>
            </a:pPr>
            <a:endParaRPr lang="fr-FR" sz="2000" dirty="0"/>
          </a:p>
          <a:p>
            <a:pPr lvl="1">
              <a:buFont typeface="Arial" charset="0"/>
              <a:buChar char="–"/>
              <a:defRPr/>
            </a:pPr>
            <a:r>
              <a:rPr lang="fr-FR" b="1" dirty="0"/>
              <a:t>à J30 </a:t>
            </a:r>
            <a:r>
              <a:rPr lang="fr-FR" dirty="0"/>
              <a:t>: résultat clinique / qualité de l’information / contrôle de la douleur</a:t>
            </a:r>
          </a:p>
          <a:p>
            <a:pPr lvl="1">
              <a:buFont typeface="Arial" charset="0"/>
              <a:buChar char="–"/>
              <a:defRPr/>
            </a:pPr>
            <a:endParaRPr lang="fr-FR" dirty="0"/>
          </a:p>
          <a:p>
            <a:pPr lvl="1">
              <a:buFont typeface="Arial" charset="0"/>
              <a:buChar char="–"/>
              <a:defRPr/>
            </a:pPr>
            <a:r>
              <a:rPr lang="fr-FR" dirty="0"/>
              <a:t>Le critère « </a:t>
            </a:r>
            <a:r>
              <a:rPr lang="fr-FR" b="1" dirty="0"/>
              <a:t>information</a:t>
            </a:r>
            <a:r>
              <a:rPr lang="fr-FR" dirty="0"/>
              <a:t> » est le mieux corrélé à la satisfaction globale du séjour. </a:t>
            </a:r>
            <a:r>
              <a:rPr lang="fr-FR" sz="2000" i="1" dirty="0" err="1"/>
              <a:t>Kleefstra</a:t>
            </a:r>
            <a:r>
              <a:rPr lang="fr-FR" sz="2000" i="1" dirty="0"/>
              <a:t>, BMC </a:t>
            </a:r>
            <a:r>
              <a:rPr lang="fr-FR" sz="2000" i="1" dirty="0" err="1"/>
              <a:t>Health</a:t>
            </a:r>
            <a:r>
              <a:rPr lang="fr-FR" sz="2000" i="1" dirty="0"/>
              <a:t> </a:t>
            </a:r>
            <a:r>
              <a:rPr lang="fr-FR" sz="2000" i="1" dirty="0" err="1"/>
              <a:t>Serv</a:t>
            </a:r>
            <a:r>
              <a:rPr lang="fr-FR" sz="2000" i="1" dirty="0"/>
              <a:t> </a:t>
            </a:r>
            <a:r>
              <a:rPr lang="fr-FR" sz="2000" i="1" dirty="0" err="1"/>
              <a:t>Res</a:t>
            </a:r>
            <a:r>
              <a:rPr lang="fr-FR" sz="2000" i="1" dirty="0"/>
              <a:t>, 2012</a:t>
            </a:r>
          </a:p>
        </p:txBody>
      </p:sp>
      <p:sp>
        <p:nvSpPr>
          <p:cNvPr id="36867" name="Titre 4">
            <a:extLst>
              <a:ext uri="{FF2B5EF4-FFF2-40B4-BE49-F238E27FC236}">
                <a16:creationId xmlns:a16="http://schemas.microsoft.com/office/drawing/2014/main" id="{9E0E5E45-BAAC-4C06-BB4D-B53AC973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876" y="149225"/>
            <a:ext cx="9117013" cy="1143000"/>
          </a:xfrm>
        </p:spPr>
        <p:txBody>
          <a:bodyPr>
            <a:normAutofit/>
          </a:bodyPr>
          <a:lstStyle/>
          <a:p>
            <a:r>
              <a:rPr lang="fr-FR" altLang="fr-FR" sz="4000" dirty="0"/>
              <a:t>Mais que dire de la satisfaction patient…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E140F4FD-A579-4D48-A310-63E755522CF0}"/>
              </a:ext>
            </a:extLst>
          </p:cNvPr>
          <p:cNvGrpSpPr/>
          <p:nvPr/>
        </p:nvGrpSpPr>
        <p:grpSpPr>
          <a:xfrm>
            <a:off x="879344" y="1625251"/>
            <a:ext cx="4643187" cy="1052897"/>
            <a:chOff x="5961414" y="1625251"/>
            <a:chExt cx="4643187" cy="10528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C9F92CD-7FEC-664B-9A82-033FCD15B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1414" y="1648412"/>
              <a:ext cx="2412124" cy="90925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63467B9-B35F-6242-90C9-8195677C6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50877" y="1625251"/>
              <a:ext cx="1353724" cy="1052897"/>
            </a:xfrm>
            <a:prstGeom prst="rect">
              <a:avLst/>
            </a:prstGeom>
          </p:spPr>
        </p:pic>
      </p:grp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355F79DD-3C03-374C-81A2-A90226BA15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4230594"/>
              </p:ext>
            </p:extLst>
          </p:nvPr>
        </p:nvGraphicFramePr>
        <p:xfrm>
          <a:off x="387007" y="2839029"/>
          <a:ext cx="5569569" cy="2846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23B95AC5-1C43-3B40-A6DE-A8D9E556CCAE}"/>
              </a:ext>
            </a:extLst>
          </p:cNvPr>
          <p:cNvSpPr txBox="1"/>
          <p:nvPr/>
        </p:nvSpPr>
        <p:spPr>
          <a:xfrm>
            <a:off x="582164" y="5793289"/>
            <a:ext cx="4976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D’après l’Agence Technique de l’Information sur l’Hospitalisation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2F03C80-87BF-734C-BE13-D093254A667D}"/>
              </a:ext>
            </a:extLst>
          </p:cNvPr>
          <p:cNvSpPr txBox="1"/>
          <p:nvPr/>
        </p:nvSpPr>
        <p:spPr>
          <a:xfrm>
            <a:off x="582164" y="6052267"/>
            <a:ext cx="298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Ministère des Solidarités et de la Santé</a:t>
            </a:r>
          </a:p>
        </p:txBody>
      </p:sp>
      <p:graphicFrame>
        <p:nvGraphicFramePr>
          <p:cNvPr id="30" name="Espace réservé du contenu 1">
            <a:extLst>
              <a:ext uri="{FF2B5EF4-FFF2-40B4-BE49-F238E27FC236}">
                <a16:creationId xmlns:a16="http://schemas.microsoft.com/office/drawing/2014/main" id="{3A907E20-8957-4ADD-A010-B17D381D47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3158505"/>
              </p:ext>
            </p:extLst>
          </p:nvPr>
        </p:nvGraphicFramePr>
        <p:xfrm>
          <a:off x="5583238" y="2898775"/>
          <a:ext cx="5880100" cy="278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Chart" r:id="rId6" imgW="8374203" imgH="4636574" progId="Excel.Chart.8">
                  <p:embed/>
                </p:oleObj>
              </mc:Choice>
              <mc:Fallback>
                <p:oleObj name="Chart" r:id="rId6" imgW="8374203" imgH="4636574" progId="Excel.Chart.8">
                  <p:embed/>
                  <p:pic>
                    <p:nvPicPr>
                      <p:cNvPr id="43011" name="Espace réservé du contenu 1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3238" y="2898775"/>
                        <a:ext cx="5880100" cy="27844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ZoneTexte 2">
            <a:extLst>
              <a:ext uri="{FF2B5EF4-FFF2-40B4-BE49-F238E27FC236}">
                <a16:creationId xmlns:a16="http://schemas.microsoft.com/office/drawing/2014/main" id="{38CE05C9-E26B-4B1D-9EC7-8AB1200F8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0627" y="4912333"/>
            <a:ext cx="9703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Arial" charset="0"/>
              </a:rPr>
              <a:t>2 %</a:t>
            </a:r>
          </a:p>
        </p:txBody>
      </p:sp>
      <p:sp>
        <p:nvSpPr>
          <p:cNvPr id="32" name="ZoneTexte 5">
            <a:extLst>
              <a:ext uri="{FF2B5EF4-FFF2-40B4-BE49-F238E27FC236}">
                <a16:creationId xmlns:a16="http://schemas.microsoft.com/office/drawing/2014/main" id="{23B1C299-55DD-4FEF-8401-C4B174DF0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64" y="4679006"/>
            <a:ext cx="970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Arial" charset="0"/>
              </a:rPr>
              <a:t>14 %</a:t>
            </a:r>
          </a:p>
        </p:txBody>
      </p:sp>
      <p:sp>
        <p:nvSpPr>
          <p:cNvPr id="33" name="ZoneTexte 6">
            <a:extLst>
              <a:ext uri="{FF2B5EF4-FFF2-40B4-BE49-F238E27FC236}">
                <a16:creationId xmlns:a16="http://schemas.microsoft.com/office/drawing/2014/main" id="{BDAAE54B-D9EE-4294-AC52-EF383707A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281" y="2662440"/>
            <a:ext cx="6576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%</a:t>
            </a:r>
          </a:p>
        </p:txBody>
      </p:sp>
      <p:sp>
        <p:nvSpPr>
          <p:cNvPr id="39" name="ZoneTexte 5">
            <a:extLst>
              <a:ext uri="{FF2B5EF4-FFF2-40B4-BE49-F238E27FC236}">
                <a16:creationId xmlns:a16="http://schemas.microsoft.com/office/drawing/2014/main" id="{A56A33FF-8AD4-45A6-8748-E6CDC768B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5293" y="4371229"/>
            <a:ext cx="970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Arial" charset="0"/>
              </a:rPr>
              <a:t>24 %</a:t>
            </a:r>
          </a:p>
        </p:txBody>
      </p:sp>
      <p:sp>
        <p:nvSpPr>
          <p:cNvPr id="49" name="ZoneTexte 5">
            <a:extLst>
              <a:ext uri="{FF2B5EF4-FFF2-40B4-BE49-F238E27FC236}">
                <a16:creationId xmlns:a16="http://schemas.microsoft.com/office/drawing/2014/main" id="{7751AE7D-0CB4-4043-9674-64B341873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9289" y="3909563"/>
            <a:ext cx="970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Arial" charset="0"/>
              </a:rPr>
              <a:t>44 %</a:t>
            </a:r>
          </a:p>
        </p:txBody>
      </p:sp>
      <p:sp>
        <p:nvSpPr>
          <p:cNvPr id="51" name="ZoneTexte 5">
            <a:extLst>
              <a:ext uri="{FF2B5EF4-FFF2-40B4-BE49-F238E27FC236}">
                <a16:creationId xmlns:a16="http://schemas.microsoft.com/office/drawing/2014/main" id="{81F56009-C6A0-4CCF-85B4-85B42A8ED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7425" y="3853849"/>
            <a:ext cx="970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Arial" charset="0"/>
              </a:rPr>
              <a:t>45 %</a:t>
            </a:r>
          </a:p>
        </p:txBody>
      </p:sp>
      <p:sp>
        <p:nvSpPr>
          <p:cNvPr id="53" name="ZoneTexte 5">
            <a:extLst>
              <a:ext uri="{FF2B5EF4-FFF2-40B4-BE49-F238E27FC236}">
                <a16:creationId xmlns:a16="http://schemas.microsoft.com/office/drawing/2014/main" id="{7F019C08-A985-4A26-8567-527B53445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2944" y="3731715"/>
            <a:ext cx="970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Arial" charset="0"/>
              </a:rPr>
              <a:t>50 %</a:t>
            </a:r>
          </a:p>
        </p:txBody>
      </p:sp>
      <p:sp>
        <p:nvSpPr>
          <p:cNvPr id="55" name="ZoneTexte 5">
            <a:extLst>
              <a:ext uri="{FF2B5EF4-FFF2-40B4-BE49-F238E27FC236}">
                <a16:creationId xmlns:a16="http://schemas.microsoft.com/office/drawing/2014/main" id="{FA24E0AD-0060-4F23-B7AF-B406D7063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4143" y="3638894"/>
            <a:ext cx="970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Arial" charset="0"/>
              </a:rPr>
              <a:t>53 %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EE09EF04-A1DE-4FFD-9D4E-056AC730A051}"/>
              </a:ext>
            </a:extLst>
          </p:cNvPr>
          <p:cNvSpPr txBox="1"/>
          <p:nvPr/>
        </p:nvSpPr>
        <p:spPr>
          <a:xfrm>
            <a:off x="6385681" y="5855829"/>
            <a:ext cx="4764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Taux d’ambulatoire en rhinologie au CHU de Bordeaux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042C06A-03C6-41A0-8849-73224C587B29}"/>
              </a:ext>
            </a:extLst>
          </p:cNvPr>
          <p:cNvSpPr txBox="1"/>
          <p:nvPr/>
        </p:nvSpPr>
        <p:spPr>
          <a:xfrm>
            <a:off x="3356111" y="374064"/>
            <a:ext cx="541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De la théorie à la pratique</a:t>
            </a:r>
          </a:p>
        </p:txBody>
      </p:sp>
      <p:pic>
        <p:nvPicPr>
          <p:cNvPr id="21" name="Picture 2" descr="Centre Hospitalier Universitaire (CHU) de Bordeaux">
            <a:extLst>
              <a:ext uri="{FF2B5EF4-FFF2-40B4-BE49-F238E27FC236}">
                <a16:creationId xmlns:a16="http://schemas.microsoft.com/office/drawing/2014/main" id="{22CE38E9-F546-4457-BF30-BCF272B81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296" y="1614640"/>
            <a:ext cx="1768350" cy="91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303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r LdG\Pictures\cfxm_chu_bordeaux-14442297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4"/>
          <a:stretch>
            <a:fillRect/>
          </a:stretch>
        </p:blipFill>
        <p:spPr bwMode="auto">
          <a:xfrm>
            <a:off x="3238500" y="2638426"/>
            <a:ext cx="57150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7650" y="1281114"/>
            <a:ext cx="2732088" cy="1824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 descr="C:\Users\Pr LdG\Pictures\maison_daccue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51435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C:\Users\Pr LdG\Pictures\maisonsaintjeanchubordeaux-14446356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297488"/>
            <a:ext cx="2925763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 descr="Résultat de recherche d'images pour &quot;ambulatoire CFXM bordeaux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5" r="13216"/>
          <a:stretch>
            <a:fillRect/>
          </a:stretch>
        </p:blipFill>
        <p:spPr bwMode="auto">
          <a:xfrm>
            <a:off x="1524000" y="1268413"/>
            <a:ext cx="248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itre 1"/>
          <p:cNvSpPr>
            <a:spLocks noGrp="1"/>
          </p:cNvSpPr>
          <p:nvPr>
            <p:ph type="title"/>
          </p:nvPr>
        </p:nvSpPr>
        <p:spPr>
          <a:xfrm>
            <a:off x="1750330" y="70440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alt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Tryptique</a:t>
            </a:r>
            <a:r>
              <a:rPr lang="fr-FR" alt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patient - acte - structure</a:t>
            </a:r>
            <a:endParaRPr lang="fr-FR" alt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4" name="Espace réservé du contenu 2"/>
          <p:cNvSpPr txBox="1">
            <a:spLocks/>
          </p:cNvSpPr>
          <p:nvPr/>
        </p:nvSpPr>
        <p:spPr bwMode="auto">
          <a:xfrm>
            <a:off x="3946526" y="1254126"/>
            <a:ext cx="409257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2800"/>
              <a:t>Volonté d’établissement </a:t>
            </a:r>
          </a:p>
          <a:p>
            <a:pPr eaLnBrk="1" hangingPunct="1">
              <a:lnSpc>
                <a:spcPts val="2700"/>
              </a:lnSpc>
            </a:pPr>
            <a:r>
              <a:rPr lang="fr-FR" altLang="fr-FR" sz="2800"/>
              <a:t>Unité médicale dédiée</a:t>
            </a:r>
          </a:p>
          <a:p>
            <a:pPr eaLnBrk="1" hangingPunct="1">
              <a:lnSpc>
                <a:spcPts val="2700"/>
              </a:lnSpc>
            </a:pPr>
            <a:r>
              <a:rPr lang="fr-FR" altLang="fr-FR" sz="2800"/>
              <a:t>Personnel dédié</a:t>
            </a:r>
          </a:p>
        </p:txBody>
      </p:sp>
      <p:sp>
        <p:nvSpPr>
          <p:cNvPr id="4105" name="ZoneTexte 5"/>
          <p:cNvSpPr txBox="1">
            <a:spLocks noChangeArrowheads="1"/>
          </p:cNvSpPr>
          <p:nvPr/>
        </p:nvSpPr>
        <p:spPr bwMode="auto">
          <a:xfrm>
            <a:off x="4656138" y="5807075"/>
            <a:ext cx="40751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2800">
                <a:latin typeface="Arial" charset="0"/>
              </a:rPr>
              <a:t>Changer les habitudes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C:\Users\Pr LdG\Pictures\planmaisondesfamillessaintjeanchubordeauxpellegrin-14334045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1876" y="1177925"/>
            <a:ext cx="7364413" cy="5062538"/>
          </a:xfrm>
          <a:noFill/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3067051" y="6378575"/>
            <a:ext cx="6022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2 chambres et 2 nuits prises en charge par CHU</a:t>
            </a:r>
          </a:p>
        </p:txBody>
      </p:sp>
      <p:sp>
        <p:nvSpPr>
          <p:cNvPr id="7" name="Ellipse 6"/>
          <p:cNvSpPr/>
          <p:nvPr/>
        </p:nvSpPr>
        <p:spPr>
          <a:xfrm>
            <a:off x="5638801" y="1782763"/>
            <a:ext cx="468313" cy="366712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4144963" y="4689476"/>
            <a:ext cx="468312" cy="366713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0" name="Connecteur droit avec flèche 9"/>
          <p:cNvCxnSpPr>
            <a:stCxn id="9" idx="0"/>
            <a:endCxn id="7" idx="4"/>
          </p:cNvCxnSpPr>
          <p:nvPr/>
        </p:nvCxnSpPr>
        <p:spPr>
          <a:xfrm flipV="1">
            <a:off x="5247403" y="2149476"/>
            <a:ext cx="625555" cy="13481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endCxn id="8" idx="7"/>
          </p:cNvCxnSpPr>
          <p:nvPr/>
        </p:nvCxnSpPr>
        <p:spPr>
          <a:xfrm flipH="1">
            <a:off x="4544693" y="3978435"/>
            <a:ext cx="702709" cy="7647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8" name="Titre 1"/>
          <p:cNvSpPr>
            <a:spLocks noGrp="1"/>
          </p:cNvSpPr>
          <p:nvPr>
            <p:ph type="title"/>
          </p:nvPr>
        </p:nvSpPr>
        <p:spPr>
          <a:xfrm>
            <a:off x="1866900" y="130175"/>
            <a:ext cx="8229600" cy="1143000"/>
          </a:xfrm>
        </p:spPr>
        <p:txBody>
          <a:bodyPr/>
          <a:lstStyle/>
          <a:p>
            <a:pPr algn="ctr" eaLnBrk="1" hangingPunct="1"/>
            <a:r>
              <a:rPr lang="fr-FR" altLang="fr-FR" sz="4000" b="1" dirty="0"/>
              <a:t>Organisation de proximité</a:t>
            </a:r>
            <a:endParaRPr lang="fr-FR" altLang="fr-FR" sz="3200" b="1" dirty="0"/>
          </a:p>
        </p:txBody>
      </p:sp>
      <p:sp>
        <p:nvSpPr>
          <p:cNvPr id="9" name="Ellipse 8"/>
          <p:cNvSpPr/>
          <p:nvPr/>
        </p:nvSpPr>
        <p:spPr>
          <a:xfrm>
            <a:off x="4844574" y="3497580"/>
            <a:ext cx="805657" cy="480854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7FC9879C-B4E4-C547-8F7B-8452ED2A2745}"/>
              </a:ext>
            </a:extLst>
          </p:cNvPr>
          <p:cNvGrpSpPr/>
          <p:nvPr/>
        </p:nvGrpSpPr>
        <p:grpSpPr>
          <a:xfrm>
            <a:off x="2857755" y="416683"/>
            <a:ext cx="5253712" cy="629954"/>
            <a:chOff x="497730" y="1336517"/>
            <a:chExt cx="5253712" cy="88494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B07F66-2797-AF40-AAE8-F2E77145CE27}"/>
                </a:ext>
              </a:extLst>
            </p:cNvPr>
            <p:cNvSpPr/>
            <p:nvPr/>
          </p:nvSpPr>
          <p:spPr>
            <a:xfrm>
              <a:off x="1351722" y="1336517"/>
              <a:ext cx="4399720" cy="88494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Sur 2 ans d’activité 2016 - 2017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04E080-930A-494A-A303-8DEA12FB5BB5}"/>
                </a:ext>
              </a:extLst>
            </p:cNvPr>
            <p:cNvSpPr/>
            <p:nvPr/>
          </p:nvSpPr>
          <p:spPr>
            <a:xfrm>
              <a:off x="497730" y="1336517"/>
              <a:ext cx="748748" cy="88494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C4DF3E8-5790-854D-9D8E-82A60693B861}"/>
              </a:ext>
            </a:extLst>
          </p:cNvPr>
          <p:cNvGrpSpPr/>
          <p:nvPr/>
        </p:nvGrpSpPr>
        <p:grpSpPr>
          <a:xfrm>
            <a:off x="375810" y="2364530"/>
            <a:ext cx="4241911" cy="3252500"/>
            <a:chOff x="375810" y="2364530"/>
            <a:chExt cx="4241911" cy="3252500"/>
          </a:xfrm>
        </p:grpSpPr>
        <p:sp>
          <p:nvSpPr>
            <p:cNvPr id="9" name="Rectangle à coins arrondis 8">
              <a:extLst>
                <a:ext uri="{FF2B5EF4-FFF2-40B4-BE49-F238E27FC236}">
                  <a16:creationId xmlns:a16="http://schemas.microsoft.com/office/drawing/2014/main" id="{8D7AEF88-56E3-CE4D-BB92-F540F4A384E3}"/>
                </a:ext>
              </a:extLst>
            </p:cNvPr>
            <p:cNvSpPr/>
            <p:nvPr/>
          </p:nvSpPr>
          <p:spPr>
            <a:xfrm>
              <a:off x="375811" y="2364530"/>
              <a:ext cx="4241910" cy="46140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Septoplasties, septo-rhinoplasties</a:t>
              </a:r>
            </a:p>
          </p:txBody>
        </p:sp>
        <p:sp>
          <p:nvSpPr>
            <p:cNvPr id="10" name="Rectangle à coins arrondis 9">
              <a:extLst>
                <a:ext uri="{FF2B5EF4-FFF2-40B4-BE49-F238E27FC236}">
                  <a16:creationId xmlns:a16="http://schemas.microsoft.com/office/drawing/2014/main" id="{105D9C29-1F79-FE4E-9FF3-739A9EA88775}"/>
                </a:ext>
              </a:extLst>
            </p:cNvPr>
            <p:cNvSpPr/>
            <p:nvPr/>
          </p:nvSpPr>
          <p:spPr>
            <a:xfrm>
              <a:off x="375811" y="3037949"/>
              <a:ext cx="4241909" cy="46191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Ethmoïdectomies</a:t>
              </a:r>
            </a:p>
          </p:txBody>
        </p:sp>
        <p:sp>
          <p:nvSpPr>
            <p:cNvPr id="11" name="Rectangle à coins arrondis 10">
              <a:extLst>
                <a:ext uri="{FF2B5EF4-FFF2-40B4-BE49-F238E27FC236}">
                  <a16:creationId xmlns:a16="http://schemas.microsoft.com/office/drawing/2014/main" id="{05C46561-483A-144D-BFBB-060CA6B204E4}"/>
                </a:ext>
              </a:extLst>
            </p:cNvPr>
            <p:cNvSpPr/>
            <p:nvPr/>
          </p:nvSpPr>
          <p:spPr>
            <a:xfrm>
              <a:off x="375810" y="3711879"/>
              <a:ext cx="4241910" cy="50545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Méatotomies</a:t>
              </a:r>
              <a:r>
                <a:rPr lang="fr-FR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moyennes</a:t>
              </a:r>
            </a:p>
          </p:txBody>
        </p:sp>
        <p:sp>
          <p:nvSpPr>
            <p:cNvPr id="12" name="Rectangle à coins arrondis 11">
              <a:extLst>
                <a:ext uri="{FF2B5EF4-FFF2-40B4-BE49-F238E27FC236}">
                  <a16:creationId xmlns:a16="http://schemas.microsoft.com/office/drawing/2014/main" id="{4F40E464-64C1-D547-8E43-16D811FD5D2E}"/>
                </a:ext>
              </a:extLst>
            </p:cNvPr>
            <p:cNvSpPr/>
            <p:nvPr/>
          </p:nvSpPr>
          <p:spPr>
            <a:xfrm>
              <a:off x="375810" y="4429353"/>
              <a:ext cx="4241910" cy="48445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DRAF</a:t>
              </a:r>
            </a:p>
          </p:txBody>
        </p:sp>
        <p:sp>
          <p:nvSpPr>
            <p:cNvPr id="13" name="Rectangle à coins arrondis 12">
              <a:extLst>
                <a:ext uri="{FF2B5EF4-FFF2-40B4-BE49-F238E27FC236}">
                  <a16:creationId xmlns:a16="http://schemas.microsoft.com/office/drawing/2014/main" id="{63ADD44A-6C9E-A84B-B721-A76B1EC97E11}"/>
                </a:ext>
              </a:extLst>
            </p:cNvPr>
            <p:cNvSpPr/>
            <p:nvPr/>
          </p:nvSpPr>
          <p:spPr>
            <a:xfrm>
              <a:off x="375810" y="5125830"/>
              <a:ext cx="4241910" cy="4912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Sphénoïdotomies</a:t>
              </a:r>
              <a:endParaRPr lang="fr-F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015C0E2-C425-D543-B865-E011364D7E00}"/>
              </a:ext>
            </a:extLst>
          </p:cNvPr>
          <p:cNvGrpSpPr/>
          <p:nvPr/>
        </p:nvGrpSpPr>
        <p:grpSpPr>
          <a:xfrm>
            <a:off x="4717639" y="1787646"/>
            <a:ext cx="979755" cy="3763336"/>
            <a:chOff x="4915224" y="1787646"/>
            <a:chExt cx="979755" cy="3763336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F2FB638-98CF-AA44-B787-353F3064D6A6}"/>
                </a:ext>
              </a:extLst>
            </p:cNvPr>
            <p:cNvSpPr txBox="1"/>
            <p:nvPr/>
          </p:nvSpPr>
          <p:spPr>
            <a:xfrm>
              <a:off x="4915224" y="1787646"/>
              <a:ext cx="9797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909</a:t>
              </a:r>
            </a:p>
            <a:p>
              <a:pPr algn="ctr"/>
              <a:r>
                <a:rPr lang="fr-F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patients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4B25E6F-F56B-4D41-9BAC-DA0FF450F722}"/>
                </a:ext>
              </a:extLst>
            </p:cNvPr>
            <p:cNvSpPr txBox="1"/>
            <p:nvPr/>
          </p:nvSpPr>
          <p:spPr>
            <a:xfrm>
              <a:off x="5085239" y="2395176"/>
              <a:ext cx="569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569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17BA45D-DB6A-D24E-B365-5D7F5B43FCC1}"/>
                </a:ext>
              </a:extLst>
            </p:cNvPr>
            <p:cNvSpPr txBox="1"/>
            <p:nvPr/>
          </p:nvSpPr>
          <p:spPr>
            <a:xfrm>
              <a:off x="4985547" y="3051009"/>
              <a:ext cx="7012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180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218FFAA-0FFB-2145-820A-CE38AD58A750}"/>
                </a:ext>
              </a:extLst>
            </p:cNvPr>
            <p:cNvSpPr txBox="1"/>
            <p:nvPr/>
          </p:nvSpPr>
          <p:spPr>
            <a:xfrm>
              <a:off x="5014621" y="3764552"/>
              <a:ext cx="5693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101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14DACBB-19E9-184C-8E72-089BAB0FFC91}"/>
                </a:ext>
              </a:extLst>
            </p:cNvPr>
            <p:cNvSpPr txBox="1"/>
            <p:nvPr/>
          </p:nvSpPr>
          <p:spPr>
            <a:xfrm>
              <a:off x="5097147" y="4471527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1527A6A-EC47-B245-B9B3-6B1680E7984F}"/>
                </a:ext>
              </a:extLst>
            </p:cNvPr>
            <p:cNvSpPr txBox="1"/>
            <p:nvPr/>
          </p:nvSpPr>
          <p:spPr>
            <a:xfrm>
              <a:off x="5098801" y="5150872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CAD72BAD-2335-9E46-8558-E5735BC9C687}"/>
              </a:ext>
            </a:extLst>
          </p:cNvPr>
          <p:cNvSpPr/>
          <p:nvPr/>
        </p:nvSpPr>
        <p:spPr>
          <a:xfrm>
            <a:off x="5426439" y="1832238"/>
            <a:ext cx="80946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608FDA32-5859-0740-A563-F30A437DDEA2}"/>
              </a:ext>
            </a:extLst>
          </p:cNvPr>
          <p:cNvGrpSpPr/>
          <p:nvPr/>
        </p:nvGrpSpPr>
        <p:grpSpPr>
          <a:xfrm>
            <a:off x="5650292" y="1779565"/>
            <a:ext cx="1275164" cy="3864628"/>
            <a:chOff x="5650293" y="1752402"/>
            <a:chExt cx="1275164" cy="3864628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7A2E47CD-E171-F04D-8792-57C468D89143}"/>
                </a:ext>
              </a:extLst>
            </p:cNvPr>
            <p:cNvGrpSpPr/>
            <p:nvPr/>
          </p:nvGrpSpPr>
          <p:grpSpPr>
            <a:xfrm>
              <a:off x="5650293" y="2364530"/>
              <a:ext cx="1275164" cy="3252500"/>
              <a:chOff x="375810" y="2364530"/>
              <a:chExt cx="4241911" cy="3252500"/>
            </a:xfrm>
          </p:grpSpPr>
          <p:sp>
            <p:nvSpPr>
              <p:cNvPr id="30" name="Rectangle à coins arrondis 29">
                <a:extLst>
                  <a:ext uri="{FF2B5EF4-FFF2-40B4-BE49-F238E27FC236}">
                    <a16:creationId xmlns:a16="http://schemas.microsoft.com/office/drawing/2014/main" id="{3E21AFF3-41FD-014C-854E-A4DAF5AA9961}"/>
                  </a:ext>
                </a:extLst>
              </p:cNvPr>
              <p:cNvSpPr/>
              <p:nvPr/>
            </p:nvSpPr>
            <p:spPr>
              <a:xfrm>
                <a:off x="375811" y="2364530"/>
                <a:ext cx="4241910" cy="461402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65 %</a:t>
                </a:r>
              </a:p>
            </p:txBody>
          </p:sp>
          <p:sp>
            <p:nvSpPr>
              <p:cNvPr id="31" name="Rectangle à coins arrondis 30">
                <a:extLst>
                  <a:ext uri="{FF2B5EF4-FFF2-40B4-BE49-F238E27FC236}">
                    <a16:creationId xmlns:a16="http://schemas.microsoft.com/office/drawing/2014/main" id="{40B252DD-4DB8-004F-8E0A-574AA70DD338}"/>
                  </a:ext>
                </a:extLst>
              </p:cNvPr>
              <p:cNvSpPr/>
              <p:nvPr/>
            </p:nvSpPr>
            <p:spPr>
              <a:xfrm>
                <a:off x="375811" y="3037949"/>
                <a:ext cx="4241909" cy="46191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66 %</a:t>
                </a:r>
              </a:p>
            </p:txBody>
          </p:sp>
          <p:sp>
            <p:nvSpPr>
              <p:cNvPr id="32" name="Rectangle à coins arrondis 31">
                <a:extLst>
                  <a:ext uri="{FF2B5EF4-FFF2-40B4-BE49-F238E27FC236}">
                    <a16:creationId xmlns:a16="http://schemas.microsoft.com/office/drawing/2014/main" id="{D066A9B8-BA65-F34C-B668-61AC2B7687D0}"/>
                  </a:ext>
                </a:extLst>
              </p:cNvPr>
              <p:cNvSpPr/>
              <p:nvPr/>
            </p:nvSpPr>
            <p:spPr>
              <a:xfrm>
                <a:off x="375810" y="3711879"/>
                <a:ext cx="4241910" cy="50545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54 %</a:t>
                </a:r>
              </a:p>
            </p:txBody>
          </p:sp>
          <p:sp>
            <p:nvSpPr>
              <p:cNvPr id="33" name="Rectangle à coins arrondis 32">
                <a:extLst>
                  <a:ext uri="{FF2B5EF4-FFF2-40B4-BE49-F238E27FC236}">
                    <a16:creationId xmlns:a16="http://schemas.microsoft.com/office/drawing/2014/main" id="{E55BBBCC-3218-F54E-B1C4-E2DA2C137713}"/>
                  </a:ext>
                </a:extLst>
              </p:cNvPr>
              <p:cNvSpPr/>
              <p:nvPr/>
            </p:nvSpPr>
            <p:spPr>
              <a:xfrm>
                <a:off x="375810" y="4429353"/>
                <a:ext cx="4241910" cy="48445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20 %</a:t>
                </a:r>
              </a:p>
            </p:txBody>
          </p:sp>
          <p:sp>
            <p:nvSpPr>
              <p:cNvPr id="34" name="Rectangle à coins arrondis 33">
                <a:extLst>
                  <a:ext uri="{FF2B5EF4-FFF2-40B4-BE49-F238E27FC236}">
                    <a16:creationId xmlns:a16="http://schemas.microsoft.com/office/drawing/2014/main" id="{BD067FE1-B732-614B-B5E2-1E4D701D328A}"/>
                  </a:ext>
                </a:extLst>
              </p:cNvPr>
              <p:cNvSpPr/>
              <p:nvPr/>
            </p:nvSpPr>
            <p:spPr>
              <a:xfrm>
                <a:off x="375810" y="5125830"/>
                <a:ext cx="4241910" cy="4912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37 %</a:t>
                </a: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7FE7F5-1839-1A44-8A88-05FC92AF9EC6}"/>
                </a:ext>
              </a:extLst>
            </p:cNvPr>
            <p:cNvSpPr/>
            <p:nvPr/>
          </p:nvSpPr>
          <p:spPr>
            <a:xfrm>
              <a:off x="5799564" y="1752402"/>
              <a:ext cx="950455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Ambu</a:t>
              </a:r>
              <a:endParaRPr lang="fr-F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n=477</a:t>
              </a:r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F80D5BCF-24DB-364E-9D8A-3452239006A1}"/>
              </a:ext>
            </a:extLst>
          </p:cNvPr>
          <p:cNvGrpSpPr/>
          <p:nvPr/>
        </p:nvGrpSpPr>
        <p:grpSpPr>
          <a:xfrm>
            <a:off x="7285220" y="2391692"/>
            <a:ext cx="1392318" cy="3252502"/>
            <a:chOff x="7285220" y="2391692"/>
            <a:chExt cx="1392318" cy="3252502"/>
          </a:xfrm>
        </p:grpSpPr>
        <p:sp>
          <p:nvSpPr>
            <p:cNvPr id="49" name="Rectangle à coins arrondis 48">
              <a:extLst>
                <a:ext uri="{FF2B5EF4-FFF2-40B4-BE49-F238E27FC236}">
                  <a16:creationId xmlns:a16="http://schemas.microsoft.com/office/drawing/2014/main" id="{FB13D347-6502-0048-AE8D-7B6F5DA3322D}"/>
                </a:ext>
              </a:extLst>
            </p:cNvPr>
            <p:cNvSpPr/>
            <p:nvPr/>
          </p:nvSpPr>
          <p:spPr>
            <a:xfrm>
              <a:off x="7285220" y="4429354"/>
              <a:ext cx="1392318" cy="1214840"/>
            </a:xfrm>
            <a:prstGeom prst="roundRect">
              <a:avLst/>
            </a:prstGeom>
            <a:solidFill>
              <a:srgbClr val="E0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4D430840-3107-E242-8088-1910B5FA6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4718" t="11147" r="30546" b="11475"/>
            <a:stretch/>
          </p:blipFill>
          <p:spPr>
            <a:xfrm>
              <a:off x="8022079" y="4632903"/>
              <a:ext cx="467000" cy="807741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641C01E6-77F9-1C43-9B4B-482EA23A5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2374" y="4789659"/>
              <a:ext cx="555652" cy="608934"/>
            </a:xfrm>
            <a:prstGeom prst="rect">
              <a:avLst/>
            </a:prstGeom>
          </p:spPr>
        </p:pic>
        <p:sp>
          <p:nvSpPr>
            <p:cNvPr id="48" name="Rectangle à coins arrondis 47">
              <a:extLst>
                <a:ext uri="{FF2B5EF4-FFF2-40B4-BE49-F238E27FC236}">
                  <a16:creationId xmlns:a16="http://schemas.microsoft.com/office/drawing/2014/main" id="{B7D5FA13-36FA-8440-8A1A-6C7667668890}"/>
                </a:ext>
              </a:extLst>
            </p:cNvPr>
            <p:cNvSpPr/>
            <p:nvPr/>
          </p:nvSpPr>
          <p:spPr>
            <a:xfrm>
              <a:off x="7285220" y="2391692"/>
              <a:ext cx="1392318" cy="1825643"/>
            </a:xfrm>
            <a:prstGeom prst="roundRect">
              <a:avLst/>
            </a:prstGeom>
            <a:solidFill>
              <a:srgbClr val="E0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A879D42E-D5A7-3845-8969-C1786C89C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0702" y="3037949"/>
              <a:ext cx="555652" cy="608934"/>
            </a:xfrm>
            <a:prstGeom prst="rect">
              <a:avLst/>
            </a:prstGeom>
          </p:spPr>
        </p:pic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AE0F7C58-032F-B94B-99E2-2C939D71086E}"/>
              </a:ext>
            </a:extLst>
          </p:cNvPr>
          <p:cNvGrpSpPr/>
          <p:nvPr/>
        </p:nvGrpSpPr>
        <p:grpSpPr>
          <a:xfrm>
            <a:off x="9079035" y="3037949"/>
            <a:ext cx="2386134" cy="2606244"/>
            <a:chOff x="9079035" y="3037949"/>
            <a:chExt cx="2386134" cy="2606244"/>
          </a:xfrm>
        </p:grpSpPr>
        <p:sp>
          <p:nvSpPr>
            <p:cNvPr id="53" name="Rectangle à coins arrondis 52">
              <a:extLst>
                <a:ext uri="{FF2B5EF4-FFF2-40B4-BE49-F238E27FC236}">
                  <a16:creationId xmlns:a16="http://schemas.microsoft.com/office/drawing/2014/main" id="{C75CB857-F6BD-2F48-B6D4-F82178CCCD97}"/>
                </a:ext>
              </a:extLst>
            </p:cNvPr>
            <p:cNvSpPr/>
            <p:nvPr/>
          </p:nvSpPr>
          <p:spPr>
            <a:xfrm>
              <a:off x="9079035" y="3037949"/>
              <a:ext cx="2386134" cy="2606244"/>
            </a:xfrm>
            <a:prstGeom prst="roundRect">
              <a:avLst/>
            </a:prstGeom>
            <a:solidFill>
              <a:srgbClr val="E0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8E974295-F5B2-3C4B-AFE5-630DC4D81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DAE3F4">
                  <a:tint val="45000"/>
                  <a:satMod val="400000"/>
                </a:srgbClr>
              </a:duotone>
            </a:blip>
            <a:srcRect l="19162" t="16821" r="18353" b="24706"/>
            <a:stretch/>
          </p:blipFill>
          <p:spPr>
            <a:xfrm>
              <a:off x="9117902" y="3918729"/>
              <a:ext cx="862835" cy="807443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BF293CAE-90D6-4048-90F6-F5F48B2AD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>
              <a:off x="10570693" y="3940995"/>
              <a:ext cx="774344" cy="774344"/>
            </a:xfrm>
            <a:prstGeom prst="rect">
              <a:avLst/>
            </a:prstGeom>
          </p:spPr>
        </p:pic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A8710D05-5618-B447-B594-3B9CA0F58892}"/>
                </a:ext>
              </a:extLst>
            </p:cNvPr>
            <p:cNvCxnSpPr>
              <a:cxnSpLocks/>
            </p:cNvCxnSpPr>
            <p:nvPr/>
          </p:nvCxnSpPr>
          <p:spPr>
            <a:xfrm>
              <a:off x="9997068" y="4328167"/>
              <a:ext cx="4962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204EC198-84E1-45BA-9AB3-1C3B4F459BF0}"/>
              </a:ext>
            </a:extLst>
          </p:cNvPr>
          <p:cNvSpPr txBox="1"/>
          <p:nvPr/>
        </p:nvSpPr>
        <p:spPr>
          <a:xfrm>
            <a:off x="234340" y="6382420"/>
            <a:ext cx="11809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Belleudy</a:t>
            </a:r>
            <a:r>
              <a:rPr lang="fr-FR" sz="1400" dirty="0"/>
              <a:t> S, et al. </a:t>
            </a:r>
            <a:r>
              <a:rPr lang="fr-FR" sz="1400" dirty="0" err="1"/>
              <a:t>Assessment</a:t>
            </a:r>
            <a:r>
              <a:rPr lang="fr-FR" sz="1400" dirty="0"/>
              <a:t> of </a:t>
            </a:r>
            <a:r>
              <a:rPr lang="fr-FR" sz="1400" dirty="0" err="1"/>
              <a:t>quality</a:t>
            </a:r>
            <a:r>
              <a:rPr lang="fr-FR" sz="1400" dirty="0"/>
              <a:t> and </a:t>
            </a:r>
            <a:r>
              <a:rPr lang="fr-FR" sz="1400" dirty="0" err="1"/>
              <a:t>safety</a:t>
            </a:r>
            <a:r>
              <a:rPr lang="fr-FR" sz="1400" dirty="0"/>
              <a:t> in </a:t>
            </a:r>
            <a:r>
              <a:rPr lang="fr-FR" sz="1400" dirty="0" err="1"/>
              <a:t>rhinologic</a:t>
            </a:r>
            <a:r>
              <a:rPr lang="fr-FR" sz="1400" dirty="0"/>
              <a:t> </a:t>
            </a:r>
            <a:r>
              <a:rPr lang="fr-FR" sz="1400" dirty="0" err="1"/>
              <a:t>day</a:t>
            </a:r>
            <a:r>
              <a:rPr lang="fr-FR" sz="1400" dirty="0"/>
              <a:t> </a:t>
            </a:r>
            <a:r>
              <a:rPr lang="fr-FR" sz="1400" dirty="0" err="1"/>
              <a:t>surgery</a:t>
            </a:r>
            <a:r>
              <a:rPr lang="fr-FR" sz="1400" dirty="0"/>
              <a:t>. </a:t>
            </a:r>
            <a:r>
              <a:rPr lang="fr-FR" sz="1400" dirty="0" err="1"/>
              <a:t>Eur</a:t>
            </a:r>
            <a:r>
              <a:rPr lang="fr-FR" sz="1400" dirty="0"/>
              <a:t> Ann </a:t>
            </a:r>
            <a:r>
              <a:rPr lang="fr-FR" sz="1400" dirty="0" err="1"/>
              <a:t>Otorhinolaryngol</a:t>
            </a:r>
            <a:r>
              <a:rPr lang="fr-FR" sz="1400" dirty="0"/>
              <a:t> Head Neck Dis. 2020 </a:t>
            </a:r>
            <a:r>
              <a:rPr lang="fr-FR" sz="1400" dirty="0" err="1"/>
              <a:t>Jul</a:t>
            </a:r>
            <a:r>
              <a:rPr lang="fr-FR" sz="1400" dirty="0"/>
              <a:t> 27:S1879-7296(20)30159-9.</a:t>
            </a:r>
          </a:p>
        </p:txBody>
      </p:sp>
    </p:spTree>
    <p:extLst>
      <p:ext uri="{BB962C8B-B14F-4D97-AF65-F5344CB8AC3E}">
        <p14:creationId xmlns:p14="http://schemas.microsoft.com/office/powerpoint/2010/main" val="84390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3E899E7-E327-6F4D-B620-5591666A11B6}"/>
              </a:ext>
            </a:extLst>
          </p:cNvPr>
          <p:cNvGrpSpPr/>
          <p:nvPr/>
        </p:nvGrpSpPr>
        <p:grpSpPr>
          <a:xfrm>
            <a:off x="391050" y="955176"/>
            <a:ext cx="5253712" cy="897275"/>
            <a:chOff x="497730" y="2402976"/>
            <a:chExt cx="5253712" cy="75946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3884A1E-62A1-984F-9DAC-B24650398E15}"/>
                </a:ext>
              </a:extLst>
            </p:cNvPr>
            <p:cNvSpPr/>
            <p:nvPr/>
          </p:nvSpPr>
          <p:spPr>
            <a:xfrm>
              <a:off x="1351721" y="2402976"/>
              <a:ext cx="4399721" cy="75946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Données opératoires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1953BD-8D04-CD47-BF9B-A618BF34E1F3}"/>
                </a:ext>
              </a:extLst>
            </p:cNvPr>
            <p:cNvSpPr/>
            <p:nvPr/>
          </p:nvSpPr>
          <p:spPr>
            <a:xfrm>
              <a:off x="497730" y="2402976"/>
              <a:ext cx="748748" cy="75946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622F06D-B679-034A-88B9-DD6A65EEA9A4}"/>
              </a:ext>
            </a:extLst>
          </p:cNvPr>
          <p:cNvGrpSpPr/>
          <p:nvPr/>
        </p:nvGrpSpPr>
        <p:grpSpPr>
          <a:xfrm>
            <a:off x="1318819" y="2923326"/>
            <a:ext cx="2299657" cy="2884803"/>
            <a:chOff x="375811" y="2923326"/>
            <a:chExt cx="2299657" cy="2884803"/>
          </a:xfrm>
        </p:grpSpPr>
        <p:sp>
          <p:nvSpPr>
            <p:cNvPr id="9" name="Rectangle à coins arrondis 8">
              <a:extLst>
                <a:ext uri="{FF2B5EF4-FFF2-40B4-BE49-F238E27FC236}">
                  <a16:creationId xmlns:a16="http://schemas.microsoft.com/office/drawing/2014/main" id="{1080C254-160D-FA4B-9485-967B08CDC842}"/>
                </a:ext>
              </a:extLst>
            </p:cNvPr>
            <p:cNvSpPr/>
            <p:nvPr/>
          </p:nvSpPr>
          <p:spPr>
            <a:xfrm>
              <a:off x="375811" y="2923326"/>
              <a:ext cx="2299656" cy="134387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Septoplasties, septo-rhinoplasties</a:t>
              </a:r>
            </a:p>
          </p:txBody>
        </p:sp>
        <p:sp>
          <p:nvSpPr>
            <p:cNvPr id="10" name="Rectangle à coins arrondis 9">
              <a:extLst>
                <a:ext uri="{FF2B5EF4-FFF2-40B4-BE49-F238E27FC236}">
                  <a16:creationId xmlns:a16="http://schemas.microsoft.com/office/drawing/2014/main" id="{0FA62A62-9271-E843-898D-F3F9D1F1F89D}"/>
                </a:ext>
              </a:extLst>
            </p:cNvPr>
            <p:cNvSpPr/>
            <p:nvPr/>
          </p:nvSpPr>
          <p:spPr>
            <a:xfrm>
              <a:off x="375812" y="4548318"/>
              <a:ext cx="2299656" cy="125981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Ethmoïdectomies</a:t>
              </a:r>
              <a:endParaRPr lang="fr-F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+/- septoplastie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C7F8568-7A6C-254B-A0CC-A3B30039D3DE}"/>
              </a:ext>
            </a:extLst>
          </p:cNvPr>
          <p:cNvGrpSpPr/>
          <p:nvPr/>
        </p:nvGrpSpPr>
        <p:grpSpPr>
          <a:xfrm>
            <a:off x="4494093" y="2164822"/>
            <a:ext cx="1436375" cy="3643307"/>
            <a:chOff x="2915811" y="2164822"/>
            <a:chExt cx="1131256" cy="3643307"/>
          </a:xfrm>
        </p:grpSpPr>
        <p:sp>
          <p:nvSpPr>
            <p:cNvPr id="11" name="Rectangle à coins arrondis 10">
              <a:extLst>
                <a:ext uri="{FF2B5EF4-FFF2-40B4-BE49-F238E27FC236}">
                  <a16:creationId xmlns:a16="http://schemas.microsoft.com/office/drawing/2014/main" id="{DEC9391F-1E32-6D4D-BE3D-79B802775212}"/>
                </a:ext>
              </a:extLst>
            </p:cNvPr>
            <p:cNvSpPr/>
            <p:nvPr/>
          </p:nvSpPr>
          <p:spPr>
            <a:xfrm>
              <a:off x="2915811" y="2923326"/>
              <a:ext cx="1131256" cy="134387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19 %</a:t>
              </a:r>
            </a:p>
          </p:txBody>
        </p:sp>
        <p:sp>
          <p:nvSpPr>
            <p:cNvPr id="12" name="Rectangle à coins arrondis 11">
              <a:extLst>
                <a:ext uri="{FF2B5EF4-FFF2-40B4-BE49-F238E27FC236}">
                  <a16:creationId xmlns:a16="http://schemas.microsoft.com/office/drawing/2014/main" id="{67E6BC7F-1B79-4D4E-9E76-805B252C0252}"/>
                </a:ext>
              </a:extLst>
            </p:cNvPr>
            <p:cNvSpPr/>
            <p:nvPr/>
          </p:nvSpPr>
          <p:spPr>
            <a:xfrm>
              <a:off x="2915812" y="4548318"/>
              <a:ext cx="1131255" cy="125981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15,8 %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B086311-E9EB-1944-AFDF-D4D4255043D6}"/>
                </a:ext>
              </a:extLst>
            </p:cNvPr>
            <p:cNvSpPr txBox="1"/>
            <p:nvPr/>
          </p:nvSpPr>
          <p:spPr>
            <a:xfrm>
              <a:off x="2992597" y="2164822"/>
              <a:ext cx="9797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Ambu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Reprises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EA13A41B-E23B-7843-82E1-572F7C286E08}"/>
              </a:ext>
            </a:extLst>
          </p:cNvPr>
          <p:cNvSpPr txBox="1"/>
          <p:nvPr/>
        </p:nvSpPr>
        <p:spPr>
          <a:xfrm rot="20039536">
            <a:off x="4320630" y="6045388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Hospitalisation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04A984FD-F202-6A43-B89F-EF184CDB06CE}"/>
              </a:ext>
            </a:extLst>
          </p:cNvPr>
          <p:cNvGrpSpPr/>
          <p:nvPr/>
        </p:nvGrpSpPr>
        <p:grpSpPr>
          <a:xfrm>
            <a:off x="6965734" y="2164822"/>
            <a:ext cx="1131256" cy="3643306"/>
            <a:chOff x="4437529" y="2164822"/>
            <a:chExt cx="1131256" cy="364330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7D90DD69-EAE5-B245-BCEC-40042A75A873}"/>
                </a:ext>
              </a:extLst>
            </p:cNvPr>
            <p:cNvGrpSpPr/>
            <p:nvPr/>
          </p:nvGrpSpPr>
          <p:grpSpPr>
            <a:xfrm>
              <a:off x="4437529" y="2164822"/>
              <a:ext cx="1131256" cy="3643306"/>
              <a:chOff x="4437529" y="2164822"/>
              <a:chExt cx="1131256" cy="3643306"/>
            </a:xfrm>
          </p:grpSpPr>
          <p:sp>
            <p:nvSpPr>
              <p:cNvPr id="15" name="Rectangle à coins arrondis 14">
                <a:extLst>
                  <a:ext uri="{FF2B5EF4-FFF2-40B4-BE49-F238E27FC236}">
                    <a16:creationId xmlns:a16="http://schemas.microsoft.com/office/drawing/2014/main" id="{F57534F4-A5E1-1847-9996-E5C850B20CAA}"/>
                  </a:ext>
                </a:extLst>
              </p:cNvPr>
              <p:cNvSpPr/>
              <p:nvPr/>
            </p:nvSpPr>
            <p:spPr>
              <a:xfrm>
                <a:off x="4437529" y="2923325"/>
                <a:ext cx="1131256" cy="288480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fr-FR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 14h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A5F5F9A-8F3A-D040-9197-2A2180C6BE6C}"/>
                  </a:ext>
                </a:extLst>
              </p:cNvPr>
              <p:cNvSpPr txBox="1"/>
              <p:nvPr/>
            </p:nvSpPr>
            <p:spPr>
              <a:xfrm>
                <a:off x="4468394" y="2164822"/>
                <a:ext cx="106952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Ambu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Induction</a:t>
                </a:r>
              </a:p>
            </p:txBody>
          </p:sp>
        </p:grp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3803E8F-9122-A843-83E6-2686DCE7C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AE3F4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984106" y="3798579"/>
              <a:ext cx="498136" cy="498136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BE732C9-DAA8-DE40-ABE9-2DF6EA312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95973" y="3847939"/>
              <a:ext cx="407183" cy="399417"/>
            </a:xfrm>
            <a:prstGeom prst="rect">
              <a:avLst/>
            </a:prstGeom>
          </p:spPr>
        </p:pic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C1160D0C-8F90-6F43-A931-01621633BFEF}"/>
              </a:ext>
            </a:extLst>
          </p:cNvPr>
          <p:cNvSpPr txBox="1"/>
          <p:nvPr/>
        </p:nvSpPr>
        <p:spPr>
          <a:xfrm rot="20039536">
            <a:off x="6578617" y="5990140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≠ Hospitalisation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95557E13-C8AF-BE4D-9585-22A63258481F}"/>
              </a:ext>
            </a:extLst>
          </p:cNvPr>
          <p:cNvGrpSpPr/>
          <p:nvPr/>
        </p:nvGrpSpPr>
        <p:grpSpPr>
          <a:xfrm>
            <a:off x="9226397" y="2173497"/>
            <a:ext cx="1332099" cy="3643307"/>
            <a:chOff x="4748765" y="2173497"/>
            <a:chExt cx="1131256" cy="3643307"/>
          </a:xfrm>
        </p:grpSpPr>
        <p:sp>
          <p:nvSpPr>
            <p:cNvPr id="31" name="Rectangle à coins arrondis 30">
              <a:extLst>
                <a:ext uri="{FF2B5EF4-FFF2-40B4-BE49-F238E27FC236}">
                  <a16:creationId xmlns:a16="http://schemas.microsoft.com/office/drawing/2014/main" id="{647A7522-11EC-EB41-8673-6D31D3C8FC8A}"/>
                </a:ext>
              </a:extLst>
            </p:cNvPr>
            <p:cNvSpPr/>
            <p:nvPr/>
          </p:nvSpPr>
          <p:spPr>
            <a:xfrm>
              <a:off x="4748765" y="2932001"/>
              <a:ext cx="1131256" cy="134387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97 %</a:t>
              </a:r>
            </a:p>
          </p:txBody>
        </p:sp>
        <p:sp>
          <p:nvSpPr>
            <p:cNvPr id="32" name="Rectangle à coins arrondis 31">
              <a:extLst>
                <a:ext uri="{FF2B5EF4-FFF2-40B4-BE49-F238E27FC236}">
                  <a16:creationId xmlns:a16="http://schemas.microsoft.com/office/drawing/2014/main" id="{98C6FA87-747D-F741-AF8A-B7E5EA79138A}"/>
                </a:ext>
              </a:extLst>
            </p:cNvPr>
            <p:cNvSpPr/>
            <p:nvPr/>
          </p:nvSpPr>
          <p:spPr>
            <a:xfrm>
              <a:off x="4748766" y="4556993"/>
              <a:ext cx="1131255" cy="125981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66 %</a:t>
              </a:r>
            </a:p>
            <a:p>
              <a:pPr algn="ctr"/>
              <a:endPara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0058419E-1101-EF4C-8302-203FCD432297}"/>
                </a:ext>
              </a:extLst>
            </p:cNvPr>
            <p:cNvSpPr txBox="1"/>
            <p:nvPr/>
          </p:nvSpPr>
          <p:spPr>
            <a:xfrm>
              <a:off x="4877629" y="2173497"/>
              <a:ext cx="8755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Méchage</a:t>
              </a:r>
            </a:p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Post-op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790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>
            <a:extLst>
              <a:ext uri="{FF2B5EF4-FFF2-40B4-BE49-F238E27FC236}">
                <a16:creationId xmlns:a16="http://schemas.microsoft.com/office/drawing/2014/main" id="{EB056689-2191-4F08-9DCB-B9EC3FCF2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089" y="393701"/>
            <a:ext cx="9064625" cy="1143000"/>
          </a:xfrm>
        </p:spPr>
        <p:txBody>
          <a:bodyPr>
            <a:normAutofit/>
          </a:bodyPr>
          <a:lstStyle/>
          <a:p>
            <a:r>
              <a:rPr lang="fr-FR" altLang="fr-FR" dirty="0"/>
              <a:t>Que faut-il savoir avant de se lancer ? </a:t>
            </a:r>
          </a:p>
        </p:txBody>
      </p:sp>
      <p:sp>
        <p:nvSpPr>
          <p:cNvPr id="8195" name="Espace réservé du contenu 3">
            <a:extLst>
              <a:ext uri="{FF2B5EF4-FFF2-40B4-BE49-F238E27FC236}">
                <a16:creationId xmlns:a16="http://schemas.microsoft.com/office/drawing/2014/main" id="{084137BA-62E2-4706-9199-DE49E170F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176" y="2233615"/>
            <a:ext cx="3778249" cy="2593975"/>
          </a:xfrm>
        </p:spPr>
        <p:txBody>
          <a:bodyPr/>
          <a:lstStyle/>
          <a:p>
            <a:r>
              <a:rPr lang="fr-FR" altLang="fr-FR" dirty="0"/>
              <a:t>Hémorragique</a:t>
            </a:r>
          </a:p>
          <a:p>
            <a:r>
              <a:rPr lang="fr-FR" altLang="fr-FR" dirty="0"/>
              <a:t>Respiratoire </a:t>
            </a:r>
          </a:p>
          <a:p>
            <a:r>
              <a:rPr lang="fr-FR" altLang="fr-FR" dirty="0"/>
              <a:t>Douloureux</a:t>
            </a:r>
          </a:p>
          <a:p>
            <a:r>
              <a:rPr lang="fr-FR" altLang="fr-FR" dirty="0"/>
              <a:t>Réflexe </a:t>
            </a:r>
            <a:r>
              <a:rPr lang="fr-FR" altLang="fr-FR" dirty="0" err="1"/>
              <a:t>naso</a:t>
            </a:r>
            <a:r>
              <a:rPr lang="fr-FR" altLang="fr-FR" dirty="0"/>
              <a:t>-cardiaque</a:t>
            </a:r>
          </a:p>
          <a:p>
            <a:r>
              <a:rPr lang="fr-FR" altLang="fr-FR" dirty="0"/>
              <a:t>Anxiété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681C39-88B1-46CF-881F-939CC9D01DDD}"/>
              </a:ext>
            </a:extLst>
          </p:cNvPr>
          <p:cNvSpPr txBox="1">
            <a:spLocks/>
          </p:cNvSpPr>
          <p:nvPr/>
        </p:nvSpPr>
        <p:spPr>
          <a:xfrm>
            <a:off x="5122864" y="2228851"/>
            <a:ext cx="7092949" cy="259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/>
              <a:t>La probabilité de  survenue ?</a:t>
            </a:r>
          </a:p>
          <a:p>
            <a:r>
              <a:rPr lang="fr-FR" altLang="fr-FR"/>
              <a:t>La gravité potentielle ?</a:t>
            </a:r>
          </a:p>
          <a:p>
            <a:r>
              <a:rPr lang="fr-FR" altLang="fr-FR"/>
              <a:t>Le délai de survenue ?</a:t>
            </a:r>
          </a:p>
          <a:p>
            <a:r>
              <a:rPr lang="fr-FR" altLang="fr-FR"/>
              <a:t>Taux de complications dans les 24 h post-op ?</a:t>
            </a:r>
          </a:p>
          <a:p>
            <a:r>
              <a:rPr lang="fr-FR" altLang="fr-FR"/>
              <a:t>Méthode de prévention </a:t>
            </a:r>
            <a:endParaRPr lang="fr-FR" altLang="fr-FR" dirty="0"/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F9FE5544-7451-4FEF-8A1F-AD624FAE6F3A}"/>
              </a:ext>
            </a:extLst>
          </p:cNvPr>
          <p:cNvSpPr/>
          <p:nvPr/>
        </p:nvSpPr>
        <p:spPr>
          <a:xfrm>
            <a:off x="3881438" y="3328988"/>
            <a:ext cx="1014412" cy="319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EA505CE-27A1-4430-B482-7DF227B4A954}"/>
              </a:ext>
            </a:extLst>
          </p:cNvPr>
          <p:cNvSpPr txBox="1">
            <a:spLocks/>
          </p:cNvSpPr>
          <p:nvPr/>
        </p:nvSpPr>
        <p:spPr>
          <a:xfrm>
            <a:off x="2505077" y="5483225"/>
            <a:ext cx="70929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/>
              <a:t>Faire une analyse de risque+++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e 37">
            <a:extLst>
              <a:ext uri="{FF2B5EF4-FFF2-40B4-BE49-F238E27FC236}">
                <a16:creationId xmlns:a16="http://schemas.microsoft.com/office/drawing/2014/main" id="{669D5D3C-724B-0E42-A727-C715ADF28271}"/>
              </a:ext>
            </a:extLst>
          </p:cNvPr>
          <p:cNvGrpSpPr/>
          <p:nvPr/>
        </p:nvGrpSpPr>
        <p:grpSpPr>
          <a:xfrm>
            <a:off x="3123863" y="2221958"/>
            <a:ext cx="3962737" cy="3693067"/>
            <a:chOff x="3123863" y="2221958"/>
            <a:chExt cx="3962737" cy="3693067"/>
          </a:xfrm>
        </p:grpSpPr>
        <p:sp>
          <p:nvSpPr>
            <p:cNvPr id="36" name="Rectangle à coins arrondis 35">
              <a:extLst>
                <a:ext uri="{FF2B5EF4-FFF2-40B4-BE49-F238E27FC236}">
                  <a16:creationId xmlns:a16="http://schemas.microsoft.com/office/drawing/2014/main" id="{461EC7A0-620D-5F44-B6E4-5581D2C09F8A}"/>
                </a:ext>
              </a:extLst>
            </p:cNvPr>
            <p:cNvSpPr/>
            <p:nvPr/>
          </p:nvSpPr>
          <p:spPr>
            <a:xfrm>
              <a:off x="3257550" y="2779100"/>
              <a:ext cx="3829050" cy="31359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A456BD06-839B-134A-9373-2D10F637EFDD}"/>
                </a:ext>
              </a:extLst>
            </p:cNvPr>
            <p:cNvGrpSpPr/>
            <p:nvPr/>
          </p:nvGrpSpPr>
          <p:grpSpPr>
            <a:xfrm>
              <a:off x="3123863" y="2221958"/>
              <a:ext cx="3760103" cy="3557596"/>
              <a:chOff x="3123863" y="2221958"/>
              <a:chExt cx="3760103" cy="3557596"/>
            </a:xfrm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F98BE2B6-2555-2A4C-AA73-5D654E177AB6}"/>
                  </a:ext>
                </a:extLst>
              </p:cNvPr>
              <p:cNvGrpSpPr/>
              <p:nvPr/>
            </p:nvGrpSpPr>
            <p:grpSpPr>
              <a:xfrm>
                <a:off x="3123863" y="2240728"/>
                <a:ext cx="1672253" cy="3538826"/>
                <a:chOff x="3123863" y="2240728"/>
                <a:chExt cx="1672253" cy="3538826"/>
              </a:xfrm>
            </p:grpSpPr>
            <p:sp>
              <p:nvSpPr>
                <p:cNvPr id="13" name="Rectangle à coins arrondis 12">
                  <a:extLst>
                    <a:ext uri="{FF2B5EF4-FFF2-40B4-BE49-F238E27FC236}">
                      <a16:creationId xmlns:a16="http://schemas.microsoft.com/office/drawing/2014/main" id="{61AEECAF-039A-0F46-AF39-9241D8179ED2}"/>
                    </a:ext>
                  </a:extLst>
                </p:cNvPr>
                <p:cNvSpPr/>
                <p:nvPr/>
              </p:nvSpPr>
              <p:spPr>
                <a:xfrm>
                  <a:off x="3444902" y="2894751"/>
                  <a:ext cx="998511" cy="2884803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4,9 %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7E702A36-7F73-E941-91F9-ED39C5F53436}"/>
                    </a:ext>
                  </a:extLst>
                </p:cNvPr>
                <p:cNvSpPr txBox="1"/>
                <p:nvPr/>
              </p:nvSpPr>
              <p:spPr>
                <a:xfrm rot="20225520">
                  <a:off x="3123863" y="2240728"/>
                  <a:ext cx="167225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Anticoagulants</a:t>
                  </a:r>
                </a:p>
              </p:txBody>
            </p:sp>
          </p:grp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C680A382-BA21-8746-A8E7-C89C70DED25F}"/>
                  </a:ext>
                </a:extLst>
              </p:cNvPr>
              <p:cNvGrpSpPr/>
              <p:nvPr/>
            </p:nvGrpSpPr>
            <p:grpSpPr>
              <a:xfrm>
                <a:off x="4354264" y="2221958"/>
                <a:ext cx="1582484" cy="3557596"/>
                <a:chOff x="4354264" y="2221958"/>
                <a:chExt cx="1582484" cy="3557596"/>
              </a:xfrm>
            </p:grpSpPr>
            <p:sp>
              <p:nvSpPr>
                <p:cNvPr id="15" name="Rectangle à coins arrondis 14">
                  <a:extLst>
                    <a:ext uri="{FF2B5EF4-FFF2-40B4-BE49-F238E27FC236}">
                      <a16:creationId xmlns:a16="http://schemas.microsoft.com/office/drawing/2014/main" id="{B9D43F6B-6F22-774D-A6F5-47FD6F82EF8D}"/>
                    </a:ext>
                  </a:extLst>
                </p:cNvPr>
                <p:cNvSpPr/>
                <p:nvPr/>
              </p:nvSpPr>
              <p:spPr>
                <a:xfrm>
                  <a:off x="4646252" y="2894751"/>
                  <a:ext cx="998511" cy="2884803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12 %</a:t>
                  </a: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3087B78B-D9C3-174A-8458-3C82A02C23B7}"/>
                    </a:ext>
                  </a:extLst>
                </p:cNvPr>
                <p:cNvSpPr txBox="1"/>
                <p:nvPr/>
              </p:nvSpPr>
              <p:spPr>
                <a:xfrm rot="20225520">
                  <a:off x="4354264" y="2221958"/>
                  <a:ext cx="15824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Antiagrégants</a:t>
                  </a:r>
                </a:p>
              </p:txBody>
            </p:sp>
          </p:grpSp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458D94CD-E36C-444C-9BB6-D924B339BCC5}"/>
                  </a:ext>
                </a:extLst>
              </p:cNvPr>
              <p:cNvGrpSpPr/>
              <p:nvPr/>
            </p:nvGrpSpPr>
            <p:grpSpPr>
              <a:xfrm>
                <a:off x="5885453" y="2240728"/>
                <a:ext cx="998513" cy="3538826"/>
                <a:chOff x="5885453" y="2240728"/>
                <a:chExt cx="998513" cy="3538826"/>
              </a:xfrm>
            </p:grpSpPr>
            <p:grpSp>
              <p:nvGrpSpPr>
                <p:cNvPr id="21" name="Groupe 20">
                  <a:extLst>
                    <a:ext uri="{FF2B5EF4-FFF2-40B4-BE49-F238E27FC236}">
                      <a16:creationId xmlns:a16="http://schemas.microsoft.com/office/drawing/2014/main" id="{7264B5B4-E82C-454E-BBB3-DFC36D8163E1}"/>
                    </a:ext>
                  </a:extLst>
                </p:cNvPr>
                <p:cNvGrpSpPr/>
                <p:nvPr/>
              </p:nvGrpSpPr>
              <p:grpSpPr>
                <a:xfrm>
                  <a:off x="5885455" y="2240728"/>
                  <a:ext cx="998511" cy="1997894"/>
                  <a:chOff x="4646252" y="2221958"/>
                  <a:chExt cx="998511" cy="1997894"/>
                </a:xfrm>
              </p:grpSpPr>
              <p:sp>
                <p:nvSpPr>
                  <p:cNvPr id="22" name="Rectangle à coins arrondis 21">
                    <a:extLst>
                      <a:ext uri="{FF2B5EF4-FFF2-40B4-BE49-F238E27FC236}">
                        <a16:creationId xmlns:a16="http://schemas.microsoft.com/office/drawing/2014/main" id="{55709D02-E563-0C4A-8F43-64754C72821F}"/>
                      </a:ext>
                    </a:extLst>
                  </p:cNvPr>
                  <p:cNvSpPr/>
                  <p:nvPr/>
                </p:nvSpPr>
                <p:spPr>
                  <a:xfrm>
                    <a:off x="4646252" y="2894752"/>
                    <a:ext cx="998511" cy="1325100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33 %</a:t>
                    </a:r>
                  </a:p>
                </p:txBody>
              </p:sp>
              <p:sp>
                <p:nvSpPr>
                  <p:cNvPr id="23" name="ZoneTexte 22">
                    <a:extLst>
                      <a:ext uri="{FF2B5EF4-FFF2-40B4-BE49-F238E27FC236}">
                        <a16:creationId xmlns:a16="http://schemas.microsoft.com/office/drawing/2014/main" id="{4A7A6BCE-D841-B548-A55D-F797BAA47F4B}"/>
                      </a:ext>
                    </a:extLst>
                  </p:cNvPr>
                  <p:cNvSpPr txBox="1"/>
                  <p:nvPr/>
                </p:nvSpPr>
                <p:spPr>
                  <a:xfrm rot="20225520">
                    <a:off x="4662040" y="2221958"/>
                    <a:ext cx="96693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SAHOS</a:t>
                    </a:r>
                  </a:p>
                </p:txBody>
              </p:sp>
            </p:grpSp>
            <p:sp>
              <p:nvSpPr>
                <p:cNvPr id="24" name="Rectangle à coins arrondis 23">
                  <a:extLst>
                    <a:ext uri="{FF2B5EF4-FFF2-40B4-BE49-F238E27FC236}">
                      <a16:creationId xmlns:a16="http://schemas.microsoft.com/office/drawing/2014/main" id="{0159A046-439F-9B44-9987-510FCF1F467D}"/>
                    </a:ext>
                  </a:extLst>
                </p:cNvPr>
                <p:cNvSpPr/>
                <p:nvPr/>
              </p:nvSpPr>
              <p:spPr>
                <a:xfrm>
                  <a:off x="5885453" y="4454454"/>
                  <a:ext cx="998511" cy="1325100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4,2 %</a:t>
                  </a:r>
                </a:p>
              </p:txBody>
            </p:sp>
          </p:grpSp>
        </p:grp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714286F0-D528-D441-8148-0A6D72F65C4C}"/>
              </a:ext>
            </a:extLst>
          </p:cNvPr>
          <p:cNvGrpSpPr/>
          <p:nvPr/>
        </p:nvGrpSpPr>
        <p:grpSpPr>
          <a:xfrm>
            <a:off x="7226225" y="2132769"/>
            <a:ext cx="4486901" cy="3782255"/>
            <a:chOff x="7226225" y="2132769"/>
            <a:chExt cx="4486901" cy="3782255"/>
          </a:xfrm>
        </p:grpSpPr>
        <p:sp>
          <p:nvSpPr>
            <p:cNvPr id="37" name="Rectangle à coins arrondis 36">
              <a:extLst>
                <a:ext uri="{FF2B5EF4-FFF2-40B4-BE49-F238E27FC236}">
                  <a16:creationId xmlns:a16="http://schemas.microsoft.com/office/drawing/2014/main" id="{71F111DF-CBFB-0848-AF83-F0D6B51FB2C2}"/>
                </a:ext>
              </a:extLst>
            </p:cNvPr>
            <p:cNvSpPr/>
            <p:nvPr/>
          </p:nvSpPr>
          <p:spPr>
            <a:xfrm>
              <a:off x="7226225" y="2779099"/>
              <a:ext cx="4486901" cy="31359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42892EA7-4EDA-5C4B-A842-97127A5A185C}"/>
                </a:ext>
              </a:extLst>
            </p:cNvPr>
            <p:cNvGrpSpPr/>
            <p:nvPr/>
          </p:nvGrpSpPr>
          <p:grpSpPr>
            <a:xfrm>
              <a:off x="7420692" y="2132769"/>
              <a:ext cx="4292434" cy="3665556"/>
              <a:chOff x="7420692" y="2132769"/>
              <a:chExt cx="4292434" cy="3665556"/>
            </a:xfrm>
          </p:grpSpPr>
          <p:sp>
            <p:nvSpPr>
              <p:cNvPr id="26" name="Rectangle à coins arrondis 25">
                <a:extLst>
                  <a:ext uri="{FF2B5EF4-FFF2-40B4-BE49-F238E27FC236}">
                    <a16:creationId xmlns:a16="http://schemas.microsoft.com/office/drawing/2014/main" id="{CB51AC23-39A9-DD41-A850-4B06EAB486DA}"/>
                  </a:ext>
                </a:extLst>
              </p:cNvPr>
              <p:cNvSpPr/>
              <p:nvPr/>
            </p:nvSpPr>
            <p:spPr>
              <a:xfrm>
                <a:off x="7420692" y="2913522"/>
                <a:ext cx="1123234" cy="288480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Douleur</a:t>
                </a:r>
              </a:p>
              <a:p>
                <a:pPr algn="ctr"/>
                <a:r>
                  <a:rPr lang="fr-F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29 %</a:t>
                </a:r>
              </a:p>
              <a:p>
                <a:pPr algn="ctr"/>
                <a:endParaRPr lang="fr-FR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fr-F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NVPO</a:t>
                </a:r>
              </a:p>
              <a:p>
                <a:pPr algn="ctr"/>
                <a:r>
                  <a:rPr lang="fr-F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1,5 %</a:t>
                </a:r>
              </a:p>
              <a:p>
                <a:pPr algn="ctr"/>
                <a:endParaRPr lang="fr-FR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B1B98E00-33E0-924F-93DB-84DFE8B1F38A}"/>
                  </a:ext>
                </a:extLst>
              </p:cNvPr>
              <p:cNvGrpSpPr/>
              <p:nvPr/>
            </p:nvGrpSpPr>
            <p:grpSpPr>
              <a:xfrm>
                <a:off x="8559699" y="2132769"/>
                <a:ext cx="3153427" cy="3665556"/>
                <a:chOff x="5693532" y="2113998"/>
                <a:chExt cx="3153427" cy="3665556"/>
              </a:xfrm>
            </p:grpSpPr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E4D99574-5240-7040-9D84-158CCEE187CD}"/>
                    </a:ext>
                  </a:extLst>
                </p:cNvPr>
                <p:cNvGrpSpPr/>
                <p:nvPr/>
              </p:nvGrpSpPr>
              <p:grpSpPr>
                <a:xfrm>
                  <a:off x="5693532" y="2113998"/>
                  <a:ext cx="3153427" cy="2124624"/>
                  <a:chOff x="4454329" y="2095228"/>
                  <a:chExt cx="3153427" cy="2124624"/>
                </a:xfrm>
              </p:grpSpPr>
              <p:sp>
                <p:nvSpPr>
                  <p:cNvPr id="32" name="Rectangle à coins arrondis 31">
                    <a:extLst>
                      <a:ext uri="{FF2B5EF4-FFF2-40B4-BE49-F238E27FC236}">
                        <a16:creationId xmlns:a16="http://schemas.microsoft.com/office/drawing/2014/main" id="{C087616D-93B6-6C45-91BE-DD1076446195}"/>
                      </a:ext>
                    </a:extLst>
                  </p:cNvPr>
                  <p:cNvSpPr/>
                  <p:nvPr/>
                </p:nvSpPr>
                <p:spPr>
                  <a:xfrm>
                    <a:off x="4646252" y="2894752"/>
                    <a:ext cx="2769583" cy="1325100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4 % </a:t>
                    </a:r>
                    <a:r>
                      <a:rPr lang="fr-FR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(15/369)</a:t>
                    </a:r>
                  </a:p>
                  <a:p>
                    <a:pPr algn="ctr"/>
                    <a:r>
                      <a:rPr lang="fr-FR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dont 6 sorties tardives</a:t>
                    </a:r>
                  </a:p>
                </p:txBody>
              </p:sp>
              <p:sp>
                <p:nvSpPr>
                  <p:cNvPr id="33" name="ZoneTexte 32">
                    <a:extLst>
                      <a:ext uri="{FF2B5EF4-FFF2-40B4-BE49-F238E27FC236}">
                        <a16:creationId xmlns:a16="http://schemas.microsoft.com/office/drawing/2014/main" id="{D5C96605-3E7D-CB41-9E87-375009CE873A}"/>
                      </a:ext>
                    </a:extLst>
                  </p:cNvPr>
                  <p:cNvSpPr txBox="1"/>
                  <p:nvPr/>
                </p:nvSpPr>
                <p:spPr>
                  <a:xfrm>
                    <a:off x="4454329" y="2095228"/>
                    <a:ext cx="3153427" cy="67710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fr-FR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Conversion 4,6 % (22/477)</a:t>
                    </a:r>
                  </a:p>
                  <a:p>
                    <a:pPr algn="ctr"/>
                    <a:r>
                      <a: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Ambulatoire ➔ Hospitalisation </a:t>
                    </a:r>
                  </a:p>
                </p:txBody>
              </p:sp>
            </p:grpSp>
            <p:sp>
              <p:nvSpPr>
                <p:cNvPr id="31" name="Rectangle à coins arrondis 30">
                  <a:extLst>
                    <a:ext uri="{FF2B5EF4-FFF2-40B4-BE49-F238E27FC236}">
                      <a16:creationId xmlns:a16="http://schemas.microsoft.com/office/drawing/2014/main" id="{960770D6-A9E7-574F-ADA1-3DD70727F694}"/>
                    </a:ext>
                  </a:extLst>
                </p:cNvPr>
                <p:cNvSpPr/>
                <p:nvPr/>
              </p:nvSpPr>
              <p:spPr>
                <a:xfrm>
                  <a:off x="5885452" y="4454454"/>
                  <a:ext cx="2769585" cy="1325100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24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15,8 %</a:t>
                  </a:r>
                </a:p>
                <a:p>
                  <a:pPr algn="ctr"/>
                  <a:r>
                    <a:rPr lang="fr-FR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dont 3 malaises</a:t>
                  </a:r>
                </a:p>
              </p:txBody>
            </p:sp>
          </p:grp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AB1A57A3-B512-9C4B-8656-A7F9AE58F004}"/>
              </a:ext>
            </a:extLst>
          </p:cNvPr>
          <p:cNvGrpSpPr/>
          <p:nvPr/>
        </p:nvGrpSpPr>
        <p:grpSpPr>
          <a:xfrm>
            <a:off x="391050" y="950925"/>
            <a:ext cx="5253713" cy="893115"/>
            <a:chOff x="497730" y="3335547"/>
            <a:chExt cx="5253713" cy="192328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DF8AEB-A2B1-C742-9BFD-FD765554C02B}"/>
                </a:ext>
              </a:extLst>
            </p:cNvPr>
            <p:cNvSpPr/>
            <p:nvPr/>
          </p:nvSpPr>
          <p:spPr>
            <a:xfrm>
              <a:off x="1351722" y="3343952"/>
              <a:ext cx="4399721" cy="19148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Données anesthésiques </a:t>
              </a:r>
            </a:p>
            <a:p>
              <a:pPr algn="ctr"/>
              <a:r>
                <a:rPr lang="fr-F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pré- et post-opératoires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428DA01-8DF2-4A4C-BF48-1FFC66BB96AB}"/>
                </a:ext>
              </a:extLst>
            </p:cNvPr>
            <p:cNvSpPr/>
            <p:nvPr/>
          </p:nvSpPr>
          <p:spPr>
            <a:xfrm>
              <a:off x="497730" y="3335547"/>
              <a:ext cx="748748" cy="192328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50688812-880E-264B-8C9B-D649362EE08C}"/>
              </a:ext>
            </a:extLst>
          </p:cNvPr>
          <p:cNvGrpSpPr/>
          <p:nvPr/>
        </p:nvGrpSpPr>
        <p:grpSpPr>
          <a:xfrm>
            <a:off x="647307" y="2894751"/>
            <a:ext cx="2299657" cy="2884803"/>
            <a:chOff x="375811" y="2923326"/>
            <a:chExt cx="2299657" cy="2884803"/>
          </a:xfrm>
        </p:grpSpPr>
        <p:sp>
          <p:nvSpPr>
            <p:cNvPr id="10" name="Rectangle à coins arrondis 9">
              <a:extLst>
                <a:ext uri="{FF2B5EF4-FFF2-40B4-BE49-F238E27FC236}">
                  <a16:creationId xmlns:a16="http://schemas.microsoft.com/office/drawing/2014/main" id="{5A695E3F-850D-1B4D-BD1F-53637F7E07AE}"/>
                </a:ext>
              </a:extLst>
            </p:cNvPr>
            <p:cNvSpPr/>
            <p:nvPr/>
          </p:nvSpPr>
          <p:spPr>
            <a:xfrm>
              <a:off x="375811" y="2923326"/>
              <a:ext cx="2299656" cy="134387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Septoplasties, septo-rhinoplasties</a:t>
              </a:r>
            </a:p>
          </p:txBody>
        </p:sp>
        <p:sp>
          <p:nvSpPr>
            <p:cNvPr id="11" name="Rectangle à coins arrondis 10">
              <a:extLst>
                <a:ext uri="{FF2B5EF4-FFF2-40B4-BE49-F238E27FC236}">
                  <a16:creationId xmlns:a16="http://schemas.microsoft.com/office/drawing/2014/main" id="{C4B61834-3308-2E43-A507-0D914DFC75C7}"/>
                </a:ext>
              </a:extLst>
            </p:cNvPr>
            <p:cNvSpPr/>
            <p:nvPr/>
          </p:nvSpPr>
          <p:spPr>
            <a:xfrm>
              <a:off x="375812" y="4548318"/>
              <a:ext cx="2299656" cy="125981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Ethmoïdectomies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6D910C35-8C36-4090-AA03-BC611924C024}"/>
              </a:ext>
            </a:extLst>
          </p:cNvPr>
          <p:cNvSpPr txBox="1"/>
          <p:nvPr/>
        </p:nvSpPr>
        <p:spPr>
          <a:xfrm>
            <a:off x="96490" y="6409990"/>
            <a:ext cx="11900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Belleudy</a:t>
            </a:r>
            <a:r>
              <a:rPr lang="fr-FR" sz="1400" dirty="0"/>
              <a:t> S, et al. </a:t>
            </a:r>
            <a:r>
              <a:rPr lang="fr-FR" sz="1400" dirty="0" err="1"/>
              <a:t>Assessment</a:t>
            </a:r>
            <a:r>
              <a:rPr lang="fr-FR" sz="1400" dirty="0"/>
              <a:t> of </a:t>
            </a:r>
            <a:r>
              <a:rPr lang="fr-FR" sz="1400" dirty="0" err="1"/>
              <a:t>quality</a:t>
            </a:r>
            <a:r>
              <a:rPr lang="fr-FR" sz="1400" dirty="0"/>
              <a:t> and </a:t>
            </a:r>
            <a:r>
              <a:rPr lang="fr-FR" sz="1400" dirty="0" err="1"/>
              <a:t>safety</a:t>
            </a:r>
            <a:r>
              <a:rPr lang="fr-FR" sz="1400" dirty="0"/>
              <a:t> in </a:t>
            </a:r>
            <a:r>
              <a:rPr lang="fr-FR" sz="1400" dirty="0" err="1"/>
              <a:t>rhinologic</a:t>
            </a:r>
            <a:r>
              <a:rPr lang="fr-FR" sz="1400" dirty="0"/>
              <a:t> </a:t>
            </a:r>
            <a:r>
              <a:rPr lang="fr-FR" sz="1400" dirty="0" err="1"/>
              <a:t>day</a:t>
            </a:r>
            <a:r>
              <a:rPr lang="fr-FR" sz="1400" dirty="0"/>
              <a:t> </a:t>
            </a:r>
            <a:r>
              <a:rPr lang="fr-FR" sz="1400" dirty="0" err="1"/>
              <a:t>surgery</a:t>
            </a:r>
            <a:r>
              <a:rPr lang="fr-FR" sz="1400" dirty="0"/>
              <a:t>. </a:t>
            </a:r>
            <a:r>
              <a:rPr lang="fr-FR" sz="1400" dirty="0" err="1"/>
              <a:t>Eur</a:t>
            </a:r>
            <a:r>
              <a:rPr lang="fr-FR" sz="1400" dirty="0"/>
              <a:t> Ann </a:t>
            </a:r>
            <a:r>
              <a:rPr lang="fr-FR" sz="1400" dirty="0" err="1"/>
              <a:t>Otorhinolaryngol</a:t>
            </a:r>
            <a:r>
              <a:rPr lang="fr-FR" sz="1400" dirty="0"/>
              <a:t> Head Neck Dis. 2020 </a:t>
            </a:r>
            <a:r>
              <a:rPr lang="fr-FR" sz="1400" dirty="0" err="1"/>
              <a:t>Jul</a:t>
            </a:r>
            <a:r>
              <a:rPr lang="fr-FR" sz="1400" dirty="0"/>
              <a:t> 27:S1879-7296(20)30159-9.</a:t>
            </a:r>
          </a:p>
        </p:txBody>
      </p:sp>
    </p:spTree>
    <p:extLst>
      <p:ext uri="{BB962C8B-B14F-4D97-AF65-F5344CB8AC3E}">
        <p14:creationId xmlns:p14="http://schemas.microsoft.com/office/powerpoint/2010/main" val="303370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BE3A3DB-23CB-5147-8C23-27644C13CC0C}"/>
              </a:ext>
            </a:extLst>
          </p:cNvPr>
          <p:cNvGrpSpPr/>
          <p:nvPr/>
        </p:nvGrpSpPr>
        <p:grpSpPr>
          <a:xfrm>
            <a:off x="330090" y="936138"/>
            <a:ext cx="4685473" cy="913302"/>
            <a:chOff x="497730" y="5431938"/>
            <a:chExt cx="5253712" cy="68077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8C5B2D-6650-C245-8A37-5E0576742A73}"/>
                </a:ext>
              </a:extLst>
            </p:cNvPr>
            <p:cNvSpPr/>
            <p:nvPr/>
          </p:nvSpPr>
          <p:spPr>
            <a:xfrm>
              <a:off x="1351721" y="5431938"/>
              <a:ext cx="4399721" cy="6807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Complications</a:t>
              </a:r>
            </a:p>
            <a:p>
              <a:pPr algn="ctr"/>
              <a:r>
                <a:rPr lang="fr-F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Consultations en urgence</a:t>
              </a:r>
            </a:p>
            <a:p>
              <a:pPr algn="ctr"/>
              <a:r>
                <a:rPr lang="fr-FR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Réhospitalisations</a:t>
              </a:r>
              <a:endParaRPr lang="fr-F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6787B2-760B-BF4E-8AB7-CD631F903F7F}"/>
                </a:ext>
              </a:extLst>
            </p:cNvPr>
            <p:cNvSpPr/>
            <p:nvPr/>
          </p:nvSpPr>
          <p:spPr>
            <a:xfrm>
              <a:off x="497730" y="5431938"/>
              <a:ext cx="748748" cy="68077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F70E032-5CAB-CD43-A022-59F887B9024A}"/>
              </a:ext>
            </a:extLst>
          </p:cNvPr>
          <p:cNvGrpSpPr/>
          <p:nvPr/>
        </p:nvGrpSpPr>
        <p:grpSpPr>
          <a:xfrm>
            <a:off x="615842" y="3071813"/>
            <a:ext cx="4399721" cy="2914650"/>
            <a:chOff x="330088" y="3071813"/>
            <a:chExt cx="4399721" cy="29146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54F87B-02B4-7A4F-B771-ACDCCB6DBF74}"/>
                </a:ext>
              </a:extLst>
            </p:cNvPr>
            <p:cNvSpPr/>
            <p:nvPr/>
          </p:nvSpPr>
          <p:spPr>
            <a:xfrm>
              <a:off x="330088" y="3071813"/>
              <a:ext cx="4399721" cy="11614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Complications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EC13A8-9EF6-8A4A-AA97-923DA91A2992}"/>
                </a:ext>
              </a:extLst>
            </p:cNvPr>
            <p:cNvSpPr/>
            <p:nvPr/>
          </p:nvSpPr>
          <p:spPr>
            <a:xfrm>
              <a:off x="330088" y="4392535"/>
              <a:ext cx="4399721" cy="73504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Consultations en urgence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1CC485-CA54-6D49-874E-1E439D5258DE}"/>
                </a:ext>
              </a:extLst>
            </p:cNvPr>
            <p:cNvSpPr/>
            <p:nvPr/>
          </p:nvSpPr>
          <p:spPr>
            <a:xfrm>
              <a:off x="330088" y="5286800"/>
              <a:ext cx="4399721" cy="69966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Réhospitalisations</a:t>
              </a:r>
              <a:endParaRPr lang="fr-F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DC9ACC8-B149-DF43-A121-D370E2DF50C3}"/>
              </a:ext>
            </a:extLst>
          </p:cNvPr>
          <p:cNvGrpSpPr/>
          <p:nvPr/>
        </p:nvGrpSpPr>
        <p:grpSpPr>
          <a:xfrm>
            <a:off x="5261095" y="2003857"/>
            <a:ext cx="5665304" cy="913341"/>
            <a:chOff x="5793263" y="2427995"/>
            <a:chExt cx="5665304" cy="91334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86B38F-E625-0A4E-B466-468A42C5A392}"/>
                </a:ext>
              </a:extLst>
            </p:cNvPr>
            <p:cNvSpPr/>
            <p:nvPr/>
          </p:nvSpPr>
          <p:spPr>
            <a:xfrm>
              <a:off x="5793263" y="2427995"/>
              <a:ext cx="2711362" cy="91334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Ambulatoire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BE286F-B3A8-DA4F-81CE-AE32F2C6C9DD}"/>
                </a:ext>
              </a:extLst>
            </p:cNvPr>
            <p:cNvSpPr/>
            <p:nvPr/>
          </p:nvSpPr>
          <p:spPr>
            <a:xfrm>
              <a:off x="8747205" y="2427995"/>
              <a:ext cx="2711362" cy="91334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Hospitalisation conventionnelle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D4F4107-F44B-F44D-BF92-03D18664B2C3}"/>
              </a:ext>
            </a:extLst>
          </p:cNvPr>
          <p:cNvSpPr/>
          <p:nvPr/>
        </p:nvSpPr>
        <p:spPr>
          <a:xfrm>
            <a:off x="5268143" y="4424025"/>
            <a:ext cx="5658256" cy="6901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à 5 %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639CD2-5C40-344F-9AB3-95A2270865CC}"/>
              </a:ext>
            </a:extLst>
          </p:cNvPr>
          <p:cNvSpPr/>
          <p:nvPr/>
        </p:nvSpPr>
        <p:spPr>
          <a:xfrm>
            <a:off x="5264619" y="5304876"/>
            <a:ext cx="5661780" cy="6901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à 4 %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1A7C4AB-B272-E749-9C0B-A325F419517D}"/>
              </a:ext>
            </a:extLst>
          </p:cNvPr>
          <p:cNvGrpSpPr/>
          <p:nvPr/>
        </p:nvGrpSpPr>
        <p:grpSpPr>
          <a:xfrm>
            <a:off x="5268144" y="3071616"/>
            <a:ext cx="6430004" cy="1157891"/>
            <a:chOff x="5268144" y="3071616"/>
            <a:chExt cx="6430004" cy="1157891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19DFAB70-4C4F-9942-BC4C-B958A320726D}"/>
                </a:ext>
              </a:extLst>
            </p:cNvPr>
            <p:cNvGrpSpPr/>
            <p:nvPr/>
          </p:nvGrpSpPr>
          <p:grpSpPr>
            <a:xfrm>
              <a:off x="5268144" y="3071616"/>
              <a:ext cx="5668257" cy="1157891"/>
              <a:chOff x="5268144" y="3071616"/>
              <a:chExt cx="5668257" cy="1157891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460BCE18-CCA9-734D-978E-4720981BE873}"/>
                  </a:ext>
                </a:extLst>
              </p:cNvPr>
              <p:cNvGrpSpPr/>
              <p:nvPr/>
            </p:nvGrpSpPr>
            <p:grpSpPr>
              <a:xfrm>
                <a:off x="5268144" y="3714750"/>
                <a:ext cx="5668257" cy="514757"/>
                <a:chOff x="5268144" y="3543174"/>
                <a:chExt cx="5668257" cy="690138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51CA25C-897B-C545-8A6B-1E47B07AB056}"/>
                    </a:ext>
                  </a:extLst>
                </p:cNvPr>
                <p:cNvSpPr/>
                <p:nvPr/>
              </p:nvSpPr>
              <p:spPr>
                <a:xfrm>
                  <a:off x="5268144" y="3543174"/>
                  <a:ext cx="2707838" cy="690138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Ethmo</a:t>
                  </a:r>
                  <a:r>
                    <a:rPr lang="fr-FR" sz="20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2,6 %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70BE69B-6CC8-D14C-AE8A-1BDF50B63F8B}"/>
                    </a:ext>
                  </a:extLst>
                </p:cNvPr>
                <p:cNvSpPr/>
                <p:nvPr/>
              </p:nvSpPr>
              <p:spPr>
                <a:xfrm>
                  <a:off x="8228563" y="3543174"/>
                  <a:ext cx="2707838" cy="690138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Ethmo</a:t>
                  </a:r>
                  <a:r>
                    <a:rPr lang="fr-FR" sz="24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14 %</a:t>
                  </a:r>
                </a:p>
              </p:txBody>
            </p:sp>
          </p:grpSp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50948F2B-0ECC-A146-97BD-DD84BD54E39B}"/>
                  </a:ext>
                </a:extLst>
              </p:cNvPr>
              <p:cNvGrpSpPr/>
              <p:nvPr/>
            </p:nvGrpSpPr>
            <p:grpSpPr>
              <a:xfrm>
                <a:off x="5268144" y="3071616"/>
                <a:ext cx="5668257" cy="514757"/>
                <a:chOff x="5268144" y="3543174"/>
                <a:chExt cx="5668257" cy="690138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5EDFBD8-A165-AA4F-AA28-29CD955635FC}"/>
                    </a:ext>
                  </a:extLst>
                </p:cNvPr>
                <p:cNvSpPr/>
                <p:nvPr/>
              </p:nvSpPr>
              <p:spPr>
                <a:xfrm>
                  <a:off x="5268144" y="3543174"/>
                  <a:ext cx="2707838" cy="690138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Septo</a:t>
                  </a:r>
                  <a:r>
                    <a:rPr lang="fr-FR" sz="20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3,5 %</a:t>
                  </a: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F19F2C89-EE0D-CB47-9E14-44F234D45823}"/>
                    </a:ext>
                  </a:extLst>
                </p:cNvPr>
                <p:cNvSpPr/>
                <p:nvPr/>
              </p:nvSpPr>
              <p:spPr>
                <a:xfrm>
                  <a:off x="8228563" y="3543174"/>
                  <a:ext cx="2707838" cy="690138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Septo</a:t>
                  </a:r>
                  <a:r>
                    <a:rPr lang="fr-FR" sz="24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9 %</a:t>
                  </a:r>
                </a:p>
              </p:txBody>
            </p:sp>
          </p:grpSp>
        </p:grp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3BDE810F-5724-1246-8235-89C384BDE790}"/>
                </a:ext>
              </a:extLst>
            </p:cNvPr>
            <p:cNvSpPr txBox="1"/>
            <p:nvPr/>
          </p:nvSpPr>
          <p:spPr>
            <a:xfrm>
              <a:off x="10936401" y="3159717"/>
              <a:ext cx="7617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p=0,01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6D83A275-30D1-0046-8973-D31C7957FD01}"/>
                </a:ext>
              </a:extLst>
            </p:cNvPr>
            <p:cNvSpPr txBox="1"/>
            <p:nvPr/>
          </p:nvSpPr>
          <p:spPr>
            <a:xfrm>
              <a:off x="10936400" y="3802851"/>
              <a:ext cx="7617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p=0,02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A7304A99-E4D8-4879-B1D1-3B1B4DCBD3C9}"/>
              </a:ext>
            </a:extLst>
          </p:cNvPr>
          <p:cNvSpPr txBox="1"/>
          <p:nvPr/>
        </p:nvSpPr>
        <p:spPr>
          <a:xfrm>
            <a:off x="6813755" y="2721864"/>
            <a:ext cx="41126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b="1" i="0" u="none" strike="noStrike" baseline="0" dirty="0">
                <a:latin typeface="Times New Roman" panose="02020603050405020304" pitchFamily="18" charset="0"/>
              </a:rPr>
              <a:t>(</a:t>
            </a:r>
            <a:r>
              <a:rPr lang="sv-SE" sz="1600" b="1" dirty="0">
                <a:latin typeface="Times New Roman" panose="02020603050405020304" pitchFamily="18" charset="0"/>
              </a:rPr>
              <a:t>3,4 </a:t>
            </a:r>
            <a:r>
              <a:rPr lang="sv-SE" sz="1600" b="1" i="0" u="none" strike="noStrike" baseline="0" dirty="0">
                <a:latin typeface="Times New Roman" panose="02020603050405020304" pitchFamily="18" charset="0"/>
              </a:rPr>
              <a:t>% </a:t>
            </a:r>
            <a:r>
              <a:rPr lang="sv-SE" sz="1600" b="1" i="1" u="none" strike="noStrike" baseline="0" dirty="0">
                <a:latin typeface="Times New Roman" panose="02020603050405020304" pitchFamily="18" charset="0"/>
              </a:rPr>
              <a:t>vs </a:t>
            </a:r>
            <a:r>
              <a:rPr lang="sv-SE" sz="1600" b="1" dirty="0">
                <a:latin typeface="Times New Roman" panose="02020603050405020304" pitchFamily="18" charset="0"/>
              </a:rPr>
              <a:t>12,3 </a:t>
            </a:r>
            <a:r>
              <a:rPr lang="sv-SE" sz="1600" b="1" i="0" u="none" strike="noStrike" baseline="0" dirty="0">
                <a:latin typeface="Times New Roman" panose="02020603050405020304" pitchFamily="18" charset="0"/>
              </a:rPr>
              <a:t>% </a:t>
            </a:r>
            <a:r>
              <a:rPr lang="sv-SE" sz="1600" b="1" dirty="0">
                <a:latin typeface="Times New Roman" panose="02020603050405020304" pitchFamily="18" charset="0"/>
              </a:rPr>
              <a:t>-</a:t>
            </a:r>
            <a:r>
              <a:rPr lang="sv-SE" sz="1600" b="1" i="0" u="none" strike="noStrike" baseline="0" dirty="0">
                <a:latin typeface="Times New Roman" panose="02020603050405020304" pitchFamily="18" charset="0"/>
              </a:rPr>
              <a:t> p&lt;0,0001)</a:t>
            </a:r>
            <a:endParaRPr lang="fr-FR" sz="16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6BEAB88-305E-4B04-8E14-678E939F8768}"/>
              </a:ext>
            </a:extLst>
          </p:cNvPr>
          <p:cNvSpPr txBox="1"/>
          <p:nvPr/>
        </p:nvSpPr>
        <p:spPr>
          <a:xfrm>
            <a:off x="96490" y="6409990"/>
            <a:ext cx="11900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Belleudy</a:t>
            </a:r>
            <a:r>
              <a:rPr lang="fr-FR" sz="1400" dirty="0"/>
              <a:t> S, et al. </a:t>
            </a:r>
            <a:r>
              <a:rPr lang="fr-FR" sz="1400" dirty="0" err="1"/>
              <a:t>Assessment</a:t>
            </a:r>
            <a:r>
              <a:rPr lang="fr-FR" sz="1400" dirty="0"/>
              <a:t> of </a:t>
            </a:r>
            <a:r>
              <a:rPr lang="fr-FR" sz="1400" dirty="0" err="1"/>
              <a:t>quality</a:t>
            </a:r>
            <a:r>
              <a:rPr lang="fr-FR" sz="1400" dirty="0"/>
              <a:t> and </a:t>
            </a:r>
            <a:r>
              <a:rPr lang="fr-FR" sz="1400" dirty="0" err="1"/>
              <a:t>safety</a:t>
            </a:r>
            <a:r>
              <a:rPr lang="fr-FR" sz="1400" dirty="0"/>
              <a:t> in </a:t>
            </a:r>
            <a:r>
              <a:rPr lang="fr-FR" sz="1400" dirty="0" err="1"/>
              <a:t>rhinologic</a:t>
            </a:r>
            <a:r>
              <a:rPr lang="fr-FR" sz="1400" dirty="0"/>
              <a:t> </a:t>
            </a:r>
            <a:r>
              <a:rPr lang="fr-FR" sz="1400" dirty="0" err="1"/>
              <a:t>day</a:t>
            </a:r>
            <a:r>
              <a:rPr lang="fr-FR" sz="1400" dirty="0"/>
              <a:t> </a:t>
            </a:r>
            <a:r>
              <a:rPr lang="fr-FR" sz="1400" dirty="0" err="1"/>
              <a:t>surgery</a:t>
            </a:r>
            <a:r>
              <a:rPr lang="fr-FR" sz="1400" dirty="0"/>
              <a:t>. </a:t>
            </a:r>
            <a:r>
              <a:rPr lang="fr-FR" sz="1400" dirty="0" err="1"/>
              <a:t>Eur</a:t>
            </a:r>
            <a:r>
              <a:rPr lang="fr-FR" sz="1400" dirty="0"/>
              <a:t> Ann </a:t>
            </a:r>
            <a:r>
              <a:rPr lang="fr-FR" sz="1400" dirty="0" err="1"/>
              <a:t>Otorhinolaryngol</a:t>
            </a:r>
            <a:r>
              <a:rPr lang="fr-FR" sz="1400" dirty="0"/>
              <a:t> Head Neck Dis. 2020 </a:t>
            </a:r>
            <a:r>
              <a:rPr lang="fr-FR" sz="1400" dirty="0" err="1"/>
              <a:t>Jul</a:t>
            </a:r>
            <a:r>
              <a:rPr lang="fr-FR" sz="1400" dirty="0"/>
              <a:t> 27:S1879-7296(20)30159-9.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39869D-B8A7-4F96-9332-F18FCF3B295F}"/>
              </a:ext>
            </a:extLst>
          </p:cNvPr>
          <p:cNvSpPr txBox="1"/>
          <p:nvPr/>
        </p:nvSpPr>
        <p:spPr>
          <a:xfrm>
            <a:off x="3505966" y="6051582"/>
            <a:ext cx="4399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ATTENTION AUX ANTICOAGULANTS</a:t>
            </a:r>
          </a:p>
        </p:txBody>
      </p:sp>
    </p:spTree>
    <p:extLst>
      <p:ext uri="{BB962C8B-B14F-4D97-AF65-F5344CB8AC3E}">
        <p14:creationId xmlns:p14="http://schemas.microsoft.com/office/powerpoint/2010/main" val="403769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64ECC032-BE9D-F346-9AC2-7E13AEA29122}"/>
              </a:ext>
            </a:extLst>
          </p:cNvPr>
          <p:cNvSpPr/>
          <p:nvPr/>
        </p:nvSpPr>
        <p:spPr>
          <a:xfrm>
            <a:off x="246126" y="579256"/>
            <a:ext cx="4690495" cy="8395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Septoplasties</a:t>
            </a:r>
          </a:p>
          <a:p>
            <a:pPr algn="ctr"/>
            <a:r>
              <a:rPr lang="fr-F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Septo-rhinoplasties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D1D86202-A01F-A749-B142-D6C2AC5C2CC9}"/>
              </a:ext>
            </a:extLst>
          </p:cNvPr>
          <p:cNvGrpSpPr/>
          <p:nvPr/>
        </p:nvGrpSpPr>
        <p:grpSpPr>
          <a:xfrm>
            <a:off x="514350" y="2690586"/>
            <a:ext cx="10626871" cy="3577970"/>
            <a:chOff x="514350" y="2690586"/>
            <a:chExt cx="10626871" cy="3577970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8C429EC3-9C28-C747-9BC2-644F1E9E32EC}"/>
                </a:ext>
              </a:extLst>
            </p:cNvPr>
            <p:cNvGrpSpPr/>
            <p:nvPr/>
          </p:nvGrpSpPr>
          <p:grpSpPr>
            <a:xfrm>
              <a:off x="514350" y="2690586"/>
              <a:ext cx="10626871" cy="859047"/>
              <a:chOff x="514350" y="3239226"/>
              <a:chExt cx="10626871" cy="859047"/>
            </a:xfrm>
          </p:grpSpPr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34E5CEFD-F7D8-C447-B6F6-73ADBA2F078B}"/>
                  </a:ext>
                </a:extLst>
              </p:cNvPr>
              <p:cNvGrpSpPr/>
              <p:nvPr/>
            </p:nvGrpSpPr>
            <p:grpSpPr>
              <a:xfrm>
                <a:off x="514350" y="3239226"/>
                <a:ext cx="10626871" cy="859047"/>
                <a:chOff x="514350" y="3239226"/>
                <a:chExt cx="10626871" cy="859047"/>
              </a:xfrm>
            </p:grpSpPr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5BC0293F-E604-344B-BCF8-5382300D6100}"/>
                    </a:ext>
                  </a:extLst>
                </p:cNvPr>
                <p:cNvSpPr txBox="1"/>
                <p:nvPr/>
              </p:nvSpPr>
              <p:spPr>
                <a:xfrm>
                  <a:off x="514350" y="3468697"/>
                  <a:ext cx="176362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Complications</a:t>
                  </a:r>
                </a:p>
              </p:txBody>
            </p:sp>
            <p:grpSp>
              <p:nvGrpSpPr>
                <p:cNvPr id="15" name="Groupe 14">
                  <a:extLst>
                    <a:ext uri="{FF2B5EF4-FFF2-40B4-BE49-F238E27FC236}">
                      <a16:creationId xmlns:a16="http://schemas.microsoft.com/office/drawing/2014/main" id="{2671E440-9551-4544-9017-90EDDB420BF1}"/>
                    </a:ext>
                  </a:extLst>
                </p:cNvPr>
                <p:cNvGrpSpPr/>
                <p:nvPr/>
              </p:nvGrpSpPr>
              <p:grpSpPr>
                <a:xfrm>
                  <a:off x="2901296" y="3239226"/>
                  <a:ext cx="8239925" cy="859047"/>
                  <a:chOff x="2386941" y="3248977"/>
                  <a:chExt cx="8239925" cy="859047"/>
                </a:xfrm>
                <a:solidFill>
                  <a:srgbClr val="FBDB95"/>
                </a:solidFill>
              </p:grpSpPr>
              <p:sp>
                <p:nvSpPr>
                  <p:cNvPr id="11" name="Rectangle à coins arrondis 10">
                    <a:extLst>
                      <a:ext uri="{FF2B5EF4-FFF2-40B4-BE49-F238E27FC236}">
                        <a16:creationId xmlns:a16="http://schemas.microsoft.com/office/drawing/2014/main" id="{53EBA49F-FD91-314F-A67A-EDE419343361}"/>
                      </a:ext>
                    </a:extLst>
                  </p:cNvPr>
                  <p:cNvSpPr/>
                  <p:nvPr/>
                </p:nvSpPr>
                <p:spPr>
                  <a:xfrm>
                    <a:off x="2386941" y="3248977"/>
                    <a:ext cx="3970998" cy="839545"/>
                  </a:xfrm>
                  <a:prstGeom prst="round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Littérature &gt; 3,4 %</a:t>
                    </a:r>
                  </a:p>
                  <a:p>
                    <a:pPr algn="ctr"/>
                    <a:r>
                      <a:rPr lang="fr-FR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Hong 2016</a:t>
                    </a:r>
                  </a:p>
                </p:txBody>
              </p:sp>
              <p:sp>
                <p:nvSpPr>
                  <p:cNvPr id="12" name="Rectangle à coins arrondis 11">
                    <a:extLst>
                      <a:ext uri="{FF2B5EF4-FFF2-40B4-BE49-F238E27FC236}">
                        <a16:creationId xmlns:a16="http://schemas.microsoft.com/office/drawing/2014/main" id="{6BE7A3F0-893A-BB4A-9E7D-E2B03AE55071}"/>
                      </a:ext>
                    </a:extLst>
                  </p:cNvPr>
                  <p:cNvSpPr/>
                  <p:nvPr/>
                </p:nvSpPr>
                <p:spPr>
                  <a:xfrm>
                    <a:off x="6655868" y="3268479"/>
                    <a:ext cx="3970998" cy="839545"/>
                  </a:xfrm>
                  <a:prstGeom prst="round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fr-FR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      	Taux = 3,5 %</a:t>
                    </a:r>
                    <a:endParaRPr lang="fr-FR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704C3FA6-EDA9-844B-8E84-05D98D4597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rgbClr val="BF9123">
                    <a:tint val="45000"/>
                    <a:satMod val="400000"/>
                  </a:srgbClr>
                </a:duotone>
              </a:blip>
              <a:srcRect l="18231" t="9822" r="7613" b="24946"/>
              <a:stretch/>
            </p:blipFill>
            <p:spPr>
              <a:xfrm>
                <a:off x="10272169" y="3362744"/>
                <a:ext cx="666611" cy="631512"/>
              </a:xfrm>
              <a:prstGeom prst="rect">
                <a:avLst/>
              </a:prstGeom>
            </p:spPr>
          </p:pic>
        </p:grp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DC58742-3F9B-A941-A334-DE41632A686E}"/>
                </a:ext>
              </a:extLst>
            </p:cNvPr>
            <p:cNvSpPr txBox="1"/>
            <p:nvPr/>
          </p:nvSpPr>
          <p:spPr>
            <a:xfrm>
              <a:off x="2859215" y="5991557"/>
              <a:ext cx="57038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Hong CJ, 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Open versus Endoscopic Septoplasty Techniques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..., Am J 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Rhinol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Allergy. 2016</a:t>
              </a:r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6BE99B41-2C3B-5A42-B105-A8B9CBD4CC91}"/>
              </a:ext>
            </a:extLst>
          </p:cNvPr>
          <p:cNvGrpSpPr/>
          <p:nvPr/>
        </p:nvGrpSpPr>
        <p:grpSpPr>
          <a:xfrm>
            <a:off x="514350" y="1761394"/>
            <a:ext cx="10626871" cy="4258995"/>
            <a:chOff x="514350" y="1761394"/>
            <a:chExt cx="10626871" cy="4258995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174D29FB-9167-5A43-ACE8-61D9FDFA59BC}"/>
                </a:ext>
              </a:extLst>
            </p:cNvPr>
            <p:cNvGrpSpPr/>
            <p:nvPr/>
          </p:nvGrpSpPr>
          <p:grpSpPr>
            <a:xfrm>
              <a:off x="514350" y="1761394"/>
              <a:ext cx="10626871" cy="839605"/>
              <a:chOff x="514350" y="2310034"/>
              <a:chExt cx="10626871" cy="839605"/>
            </a:xfrm>
          </p:grpSpPr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59CAE0A5-B89D-AE46-B300-9318AEEB4CA5}"/>
                  </a:ext>
                </a:extLst>
              </p:cNvPr>
              <p:cNvGrpSpPr/>
              <p:nvPr/>
            </p:nvGrpSpPr>
            <p:grpSpPr>
              <a:xfrm>
                <a:off x="514350" y="2310034"/>
                <a:ext cx="10626871" cy="839605"/>
                <a:chOff x="514350" y="2352032"/>
                <a:chExt cx="10626871" cy="839605"/>
              </a:xfrm>
            </p:grpSpPr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CC737C9E-8093-6845-BFB4-66FDC5686EFC}"/>
                    </a:ext>
                  </a:extLst>
                </p:cNvPr>
                <p:cNvSpPr txBox="1"/>
                <p:nvPr/>
              </p:nvSpPr>
              <p:spPr>
                <a:xfrm>
                  <a:off x="514350" y="2571750"/>
                  <a:ext cx="15746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Ambulatoire</a:t>
                  </a:r>
                </a:p>
              </p:txBody>
            </p:sp>
            <p:grpSp>
              <p:nvGrpSpPr>
                <p:cNvPr id="14" name="Groupe 13">
                  <a:extLst>
                    <a:ext uri="{FF2B5EF4-FFF2-40B4-BE49-F238E27FC236}">
                      <a16:creationId xmlns:a16="http://schemas.microsoft.com/office/drawing/2014/main" id="{32B6E109-CB3B-BF4E-A3DE-1F26016582F8}"/>
                    </a:ext>
                  </a:extLst>
                </p:cNvPr>
                <p:cNvGrpSpPr/>
                <p:nvPr/>
              </p:nvGrpSpPr>
              <p:grpSpPr>
                <a:xfrm>
                  <a:off x="2901296" y="2352032"/>
                  <a:ext cx="8239925" cy="839605"/>
                  <a:chOff x="2386941" y="2352032"/>
                  <a:chExt cx="8239925" cy="839605"/>
                </a:xfrm>
                <a:solidFill>
                  <a:srgbClr val="FBDB95"/>
                </a:solidFill>
              </p:grpSpPr>
              <p:sp>
                <p:nvSpPr>
                  <p:cNvPr id="8" name="Rectangle à coins arrondis 7">
                    <a:extLst>
                      <a:ext uri="{FF2B5EF4-FFF2-40B4-BE49-F238E27FC236}">
                        <a16:creationId xmlns:a16="http://schemas.microsoft.com/office/drawing/2014/main" id="{D98845A2-CCC8-0F4D-9720-A32957C5E224}"/>
                      </a:ext>
                    </a:extLst>
                  </p:cNvPr>
                  <p:cNvSpPr/>
                  <p:nvPr/>
                </p:nvSpPr>
                <p:spPr>
                  <a:xfrm>
                    <a:off x="2386941" y="2352032"/>
                    <a:ext cx="3970998" cy="839545"/>
                  </a:xfrm>
                  <a:prstGeom prst="round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Objectif : 17 à 40 %</a:t>
                    </a:r>
                  </a:p>
                  <a:p>
                    <a:pPr algn="ctr"/>
                    <a:r>
                      <a:rPr lang="fr-FR" i="1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Lechot</a:t>
                    </a:r>
                    <a:r>
                      <a:rPr lang="fr-FR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2013</a:t>
                    </a:r>
                  </a:p>
                </p:txBody>
              </p:sp>
              <p:sp>
                <p:nvSpPr>
                  <p:cNvPr id="9" name="Rectangle à coins arrondis 8">
                    <a:extLst>
                      <a:ext uri="{FF2B5EF4-FFF2-40B4-BE49-F238E27FC236}">
                        <a16:creationId xmlns:a16="http://schemas.microsoft.com/office/drawing/2014/main" id="{A1A1EB11-7038-2C44-BD46-782388E7104E}"/>
                      </a:ext>
                    </a:extLst>
                  </p:cNvPr>
                  <p:cNvSpPr/>
                  <p:nvPr/>
                </p:nvSpPr>
                <p:spPr>
                  <a:xfrm>
                    <a:off x="6655868" y="2352092"/>
                    <a:ext cx="3970998" cy="839545"/>
                  </a:xfrm>
                  <a:prstGeom prst="round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fr-FR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      Taux réel = </a:t>
                    </a:r>
                    <a:r>
                      <a:rPr lang="fr-FR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65 %</a:t>
                    </a:r>
                  </a:p>
                  <a:p>
                    <a:r>
                      <a:rPr lang="fr-FR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r>
                      <a:rPr lang="fr-FR" i="1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Belleudy</a:t>
                    </a:r>
                    <a:r>
                      <a:rPr lang="fr-FR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2018</a:t>
                    </a:r>
                  </a:p>
                </p:txBody>
              </p:sp>
            </p:grpSp>
          </p:grp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A28A935D-08CF-B141-AB18-B9FA24A532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rgbClr val="BF9123">
                    <a:tint val="45000"/>
                    <a:satMod val="400000"/>
                  </a:srgbClr>
                </a:duotone>
              </a:blip>
              <a:srcRect l="18231" t="9822" r="7613" b="24946"/>
              <a:stretch/>
            </p:blipFill>
            <p:spPr>
              <a:xfrm>
                <a:off x="10272169" y="2454653"/>
                <a:ext cx="666611" cy="631512"/>
              </a:xfrm>
              <a:prstGeom prst="rect">
                <a:avLst/>
              </a:prstGeom>
            </p:spPr>
          </p:pic>
        </p:grp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184DB6F1-12F2-4B4D-BD5B-C104576CB06D}"/>
                </a:ext>
              </a:extLst>
            </p:cNvPr>
            <p:cNvSpPr txBox="1"/>
            <p:nvPr/>
          </p:nvSpPr>
          <p:spPr>
            <a:xfrm>
              <a:off x="2859215" y="5743390"/>
              <a:ext cx="73187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Lechot</a:t>
              </a:r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A, </a:t>
              </a:r>
              <a:r>
                <a:rPr lang="fr-FR" sz="1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Feasibility</a:t>
              </a:r>
              <a:r>
                <a:rPr lang="fr-FR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study</a:t>
              </a:r>
              <a:r>
                <a:rPr lang="fr-FR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 septoplasties and </a:t>
              </a:r>
              <a:r>
                <a:rPr lang="fr-FR" sz="1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septorhinoplasties</a:t>
              </a:r>
              <a:r>
                <a:rPr lang="fr-FR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</a:t>
              </a:r>
              <a:r>
                <a:rPr lang="fr-FR" sz="1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ambulatory</a:t>
              </a:r>
              <a:r>
                <a:rPr lang="fr-FR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surgery</a:t>
              </a:r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fr-FR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Rev</a:t>
              </a:r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Laryngol</a:t>
              </a:r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Bord 2013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5E41EA3F-F3A3-D745-8A18-2F999BA8420C}"/>
              </a:ext>
            </a:extLst>
          </p:cNvPr>
          <p:cNvGrpSpPr/>
          <p:nvPr/>
        </p:nvGrpSpPr>
        <p:grpSpPr>
          <a:xfrm>
            <a:off x="514350" y="3616724"/>
            <a:ext cx="10626871" cy="3043112"/>
            <a:chOff x="514350" y="3616724"/>
            <a:chExt cx="10626871" cy="3043112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39527C05-5CAB-4A4E-8675-C5E5B66A5ACC}"/>
                </a:ext>
              </a:extLst>
            </p:cNvPr>
            <p:cNvGrpSpPr/>
            <p:nvPr/>
          </p:nvGrpSpPr>
          <p:grpSpPr>
            <a:xfrm>
              <a:off x="514350" y="3616724"/>
              <a:ext cx="10626871" cy="859047"/>
              <a:chOff x="514350" y="4165364"/>
              <a:chExt cx="10626871" cy="859047"/>
            </a:xfrm>
          </p:grpSpPr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E76DA09E-AA40-F945-B5D2-F8B3DB44D7DA}"/>
                  </a:ext>
                </a:extLst>
              </p:cNvPr>
              <p:cNvGrpSpPr/>
              <p:nvPr/>
            </p:nvGrpSpPr>
            <p:grpSpPr>
              <a:xfrm>
                <a:off x="514350" y="4165364"/>
                <a:ext cx="10626871" cy="859047"/>
                <a:chOff x="514350" y="4165364"/>
                <a:chExt cx="10626871" cy="859047"/>
              </a:xfrm>
            </p:grpSpPr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B53B849A-84D7-954F-B762-84F26FB79582}"/>
                    </a:ext>
                  </a:extLst>
                </p:cNvPr>
                <p:cNvSpPr txBox="1"/>
                <p:nvPr/>
              </p:nvSpPr>
              <p:spPr>
                <a:xfrm>
                  <a:off x="514350" y="4319926"/>
                  <a:ext cx="21755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0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Réhospitalisations</a:t>
                  </a:r>
                  <a:endParaRPr lang="fr-FR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6" name="Groupe 15">
                  <a:extLst>
                    <a:ext uri="{FF2B5EF4-FFF2-40B4-BE49-F238E27FC236}">
                      <a16:creationId xmlns:a16="http://schemas.microsoft.com/office/drawing/2014/main" id="{AC80915C-CB60-AF4D-8BA3-8924CD6B0772}"/>
                    </a:ext>
                  </a:extLst>
                </p:cNvPr>
                <p:cNvGrpSpPr/>
                <p:nvPr/>
              </p:nvGrpSpPr>
              <p:grpSpPr>
                <a:xfrm>
                  <a:off x="2901296" y="4165364"/>
                  <a:ext cx="8239925" cy="859047"/>
                  <a:chOff x="2386941" y="3248977"/>
                  <a:chExt cx="8239925" cy="859047"/>
                </a:xfrm>
                <a:solidFill>
                  <a:srgbClr val="FBDB95"/>
                </a:solidFill>
              </p:grpSpPr>
              <p:sp>
                <p:nvSpPr>
                  <p:cNvPr id="17" name="Rectangle à coins arrondis 16">
                    <a:extLst>
                      <a:ext uri="{FF2B5EF4-FFF2-40B4-BE49-F238E27FC236}">
                        <a16:creationId xmlns:a16="http://schemas.microsoft.com/office/drawing/2014/main" id="{EFB743B8-114B-A04F-BDC6-C62488C70EAA}"/>
                      </a:ext>
                    </a:extLst>
                  </p:cNvPr>
                  <p:cNvSpPr/>
                  <p:nvPr/>
                </p:nvSpPr>
                <p:spPr>
                  <a:xfrm>
                    <a:off x="2386941" y="3248977"/>
                    <a:ext cx="3970998" cy="839545"/>
                  </a:xfrm>
                  <a:prstGeom prst="round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Littérature  5 à 9 %</a:t>
                    </a:r>
                  </a:p>
                  <a:p>
                    <a:pPr algn="ctr"/>
                    <a:r>
                      <a:rPr lang="fr-FR" i="1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Georgalas</a:t>
                    </a:r>
                    <a:r>
                      <a:rPr lang="fr-FR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2006 </a:t>
                    </a:r>
                    <a:r>
                      <a:rPr lang="fr-FR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– </a:t>
                    </a:r>
                    <a:r>
                      <a:rPr lang="fr-FR" i="1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Bhattacharyya</a:t>
                    </a:r>
                    <a:r>
                      <a:rPr lang="fr-FR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2010</a:t>
                    </a:r>
                  </a:p>
                </p:txBody>
              </p:sp>
              <p:sp>
                <p:nvSpPr>
                  <p:cNvPr id="18" name="Rectangle à coins arrondis 17">
                    <a:extLst>
                      <a:ext uri="{FF2B5EF4-FFF2-40B4-BE49-F238E27FC236}">
                        <a16:creationId xmlns:a16="http://schemas.microsoft.com/office/drawing/2014/main" id="{B4A1581F-2497-744D-A1BF-828341739612}"/>
                      </a:ext>
                    </a:extLst>
                  </p:cNvPr>
                  <p:cNvSpPr/>
                  <p:nvPr/>
                </p:nvSpPr>
                <p:spPr>
                  <a:xfrm>
                    <a:off x="6655868" y="3268479"/>
                    <a:ext cx="3970998" cy="839545"/>
                  </a:xfrm>
                  <a:prstGeom prst="round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fr-FR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     	 Taux = 2,4 %</a:t>
                    </a:r>
                    <a:endParaRPr lang="fr-FR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BDBE418C-5EDF-CF4B-AB11-925F4C0304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rgbClr val="BF9123">
                    <a:tint val="45000"/>
                    <a:satMod val="400000"/>
                  </a:srgbClr>
                </a:duotone>
              </a:blip>
              <a:srcRect l="18231" t="9822" r="7613" b="24946"/>
              <a:stretch/>
            </p:blipFill>
            <p:spPr>
              <a:xfrm>
                <a:off x="10272169" y="4288882"/>
                <a:ext cx="666611" cy="631512"/>
              </a:xfrm>
              <a:prstGeom prst="rect">
                <a:avLst/>
              </a:prstGeom>
            </p:spPr>
          </p:pic>
        </p:grp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466817A6-D33D-5149-B7AA-A89EB4A4412C}"/>
                </a:ext>
              </a:extLst>
            </p:cNvPr>
            <p:cNvSpPr txBox="1"/>
            <p:nvPr/>
          </p:nvSpPr>
          <p:spPr>
            <a:xfrm>
              <a:off x="2859215" y="6198171"/>
              <a:ext cx="81921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Georgalas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C, 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Day-Case Septoplasty and Unexpected Re-Admissions at a Dedicated Day-Case Unit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 Ann R Coll 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Surg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Engl. 2006</a:t>
              </a:r>
            </a:p>
            <a:p>
              <a:r>
                <a:rPr lang="fr-FR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Bhattacharyya</a:t>
              </a:r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N, </a:t>
              </a:r>
              <a:r>
                <a:rPr lang="fr-FR" sz="1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Ambylatory</a:t>
              </a:r>
              <a:r>
                <a:rPr lang="fr-FR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sinus and nasal </a:t>
              </a:r>
              <a:r>
                <a:rPr lang="fr-FR" sz="1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surgery</a:t>
              </a:r>
              <a:r>
                <a:rPr lang="fr-FR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the United States...</a:t>
              </a:r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The Laryngoscope 2010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074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881974D1-109E-1C48-9CF5-98F6445A19D7}"/>
              </a:ext>
            </a:extLst>
          </p:cNvPr>
          <p:cNvSpPr/>
          <p:nvPr/>
        </p:nvSpPr>
        <p:spPr>
          <a:xfrm>
            <a:off x="514350" y="355228"/>
            <a:ext cx="4690495" cy="8395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Ethmoïdectomies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E99A584-678E-004E-86FB-B51770A7E78E}"/>
              </a:ext>
            </a:extLst>
          </p:cNvPr>
          <p:cNvGrpSpPr/>
          <p:nvPr/>
        </p:nvGrpSpPr>
        <p:grpSpPr>
          <a:xfrm>
            <a:off x="514350" y="4048350"/>
            <a:ext cx="10626871" cy="859047"/>
            <a:chOff x="514350" y="4165364"/>
            <a:chExt cx="10626871" cy="859047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5150A6A-6490-FF4E-8140-80F34C6F2F9B}"/>
                </a:ext>
              </a:extLst>
            </p:cNvPr>
            <p:cNvGrpSpPr/>
            <p:nvPr/>
          </p:nvGrpSpPr>
          <p:grpSpPr>
            <a:xfrm>
              <a:off x="514350" y="4165364"/>
              <a:ext cx="10626871" cy="859047"/>
              <a:chOff x="514350" y="4165364"/>
              <a:chExt cx="10626871" cy="859047"/>
            </a:xfrm>
          </p:grpSpPr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7A2335D-C7A5-9D49-9A7B-8749EC845891}"/>
                  </a:ext>
                </a:extLst>
              </p:cNvPr>
              <p:cNvSpPr txBox="1"/>
              <p:nvPr/>
            </p:nvSpPr>
            <p:spPr>
              <a:xfrm>
                <a:off x="514350" y="4319926"/>
                <a:ext cx="21755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Réhospitalisations</a:t>
                </a:r>
                <a:endParaRPr lang="fr-FR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611D30C4-39CA-B941-81BD-D6EEB4194AC1}"/>
                  </a:ext>
                </a:extLst>
              </p:cNvPr>
              <p:cNvGrpSpPr/>
              <p:nvPr/>
            </p:nvGrpSpPr>
            <p:grpSpPr>
              <a:xfrm>
                <a:off x="2901296" y="4165364"/>
                <a:ext cx="8239925" cy="859047"/>
                <a:chOff x="2386941" y="3248977"/>
                <a:chExt cx="8239925" cy="859047"/>
              </a:xfrm>
              <a:solidFill>
                <a:srgbClr val="FBDB95"/>
              </a:solidFill>
            </p:grpSpPr>
            <p:sp>
              <p:nvSpPr>
                <p:cNvPr id="15" name="Rectangle à coins arrondis 14">
                  <a:extLst>
                    <a:ext uri="{FF2B5EF4-FFF2-40B4-BE49-F238E27FC236}">
                      <a16:creationId xmlns:a16="http://schemas.microsoft.com/office/drawing/2014/main" id="{BFB4E7B8-72FB-3144-88D0-D77A6B2ED716}"/>
                    </a:ext>
                  </a:extLst>
                </p:cNvPr>
                <p:cNvSpPr/>
                <p:nvPr/>
              </p:nvSpPr>
              <p:spPr>
                <a:xfrm>
                  <a:off x="2386941" y="3248977"/>
                  <a:ext cx="3970998" cy="83954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20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Projection 15 %</a:t>
                  </a:r>
                </a:p>
              </p:txBody>
            </p:sp>
            <p:sp>
              <p:nvSpPr>
                <p:cNvPr id="16" name="Rectangle à coins arrondis 15">
                  <a:extLst>
                    <a:ext uri="{FF2B5EF4-FFF2-40B4-BE49-F238E27FC236}">
                      <a16:creationId xmlns:a16="http://schemas.microsoft.com/office/drawing/2014/main" id="{ADEBA670-F7B7-3340-84DF-1B425C592370}"/>
                    </a:ext>
                  </a:extLst>
                </p:cNvPr>
                <p:cNvSpPr/>
                <p:nvPr/>
              </p:nvSpPr>
              <p:spPr>
                <a:xfrm>
                  <a:off x="6655868" y="3268479"/>
                  <a:ext cx="3970998" cy="83954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fr-FR" sz="20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Taux réel = 15,8 %</a:t>
                  </a:r>
                </a:p>
              </p:txBody>
            </p:sp>
          </p:grpSp>
        </p:grp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24C64DD-4371-0144-A8B2-42EEB3DAE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BF9123">
                  <a:tint val="45000"/>
                  <a:satMod val="400000"/>
                </a:srgbClr>
              </a:duotone>
            </a:blip>
            <a:srcRect l="18231" t="9822" r="7613" b="24946"/>
            <a:stretch/>
          </p:blipFill>
          <p:spPr>
            <a:xfrm>
              <a:off x="10272169" y="4288882"/>
              <a:ext cx="666611" cy="631512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54D2B5AC-2642-4247-9F57-02282C056513}"/>
              </a:ext>
            </a:extLst>
          </p:cNvPr>
          <p:cNvGrpSpPr/>
          <p:nvPr/>
        </p:nvGrpSpPr>
        <p:grpSpPr>
          <a:xfrm>
            <a:off x="514350" y="1889182"/>
            <a:ext cx="10626871" cy="839605"/>
            <a:chOff x="514350" y="2352032"/>
            <a:chExt cx="10626871" cy="839605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0BFE31A6-B4CB-6A44-9C47-076CD90E6750}"/>
                </a:ext>
              </a:extLst>
            </p:cNvPr>
            <p:cNvGrpSpPr/>
            <p:nvPr/>
          </p:nvGrpSpPr>
          <p:grpSpPr>
            <a:xfrm>
              <a:off x="514350" y="2352032"/>
              <a:ext cx="10626871" cy="839605"/>
              <a:chOff x="514350" y="2352032"/>
              <a:chExt cx="10626871" cy="839605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64C44A0-7E25-7D4D-B615-1A1E61B24FF0}"/>
                  </a:ext>
                </a:extLst>
              </p:cNvPr>
              <p:cNvSpPr txBox="1"/>
              <p:nvPr/>
            </p:nvSpPr>
            <p:spPr>
              <a:xfrm>
                <a:off x="514350" y="2571750"/>
                <a:ext cx="15746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Ambulatoire</a:t>
                </a:r>
              </a:p>
            </p:txBody>
          </p:sp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F140CC26-6CEB-1549-884D-84360BB08C04}"/>
                  </a:ext>
                </a:extLst>
              </p:cNvPr>
              <p:cNvGrpSpPr/>
              <p:nvPr/>
            </p:nvGrpSpPr>
            <p:grpSpPr>
              <a:xfrm>
                <a:off x="2901296" y="2352032"/>
                <a:ext cx="8239925" cy="839605"/>
                <a:chOff x="2386941" y="2352032"/>
                <a:chExt cx="8239925" cy="839605"/>
              </a:xfrm>
              <a:solidFill>
                <a:srgbClr val="FBDB95"/>
              </a:solidFill>
            </p:grpSpPr>
            <p:sp>
              <p:nvSpPr>
                <p:cNvPr id="10" name="Rectangle à coins arrondis 9">
                  <a:extLst>
                    <a:ext uri="{FF2B5EF4-FFF2-40B4-BE49-F238E27FC236}">
                      <a16:creationId xmlns:a16="http://schemas.microsoft.com/office/drawing/2014/main" id="{E14A19BC-BAF4-3A45-8B22-DC3D3F5CAE1C}"/>
                    </a:ext>
                  </a:extLst>
                </p:cNvPr>
                <p:cNvSpPr/>
                <p:nvPr/>
              </p:nvSpPr>
              <p:spPr>
                <a:xfrm>
                  <a:off x="2386941" y="2352032"/>
                  <a:ext cx="3970998" cy="83954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20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Objectif : 60 %</a:t>
                  </a:r>
                </a:p>
                <a:p>
                  <a:pPr algn="ctr"/>
                  <a:r>
                    <a:rPr lang="fr-FR" i="1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Kérimian</a:t>
                  </a:r>
                  <a:r>
                    <a:rPr lang="fr-FR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2018</a:t>
                  </a:r>
                </a:p>
              </p:txBody>
            </p:sp>
            <p:sp>
              <p:nvSpPr>
                <p:cNvPr id="11" name="Rectangle à coins arrondis 10">
                  <a:extLst>
                    <a:ext uri="{FF2B5EF4-FFF2-40B4-BE49-F238E27FC236}">
                      <a16:creationId xmlns:a16="http://schemas.microsoft.com/office/drawing/2014/main" id="{DBE16496-E1F1-264D-A471-092DA67C9142}"/>
                    </a:ext>
                  </a:extLst>
                </p:cNvPr>
                <p:cNvSpPr/>
                <p:nvPr/>
              </p:nvSpPr>
              <p:spPr>
                <a:xfrm>
                  <a:off x="6655868" y="2352092"/>
                  <a:ext cx="3970998" cy="83954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fr-FR" sz="20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Taux réel = </a:t>
                  </a:r>
                  <a:r>
                    <a:rPr lang="fr-FR" sz="24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66 %</a:t>
                  </a:r>
                </a:p>
                <a:p>
                  <a:r>
                    <a:rPr lang="fr-FR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r>
                    <a:rPr lang="fr-FR" i="1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Belleudy</a:t>
                  </a:r>
                  <a:r>
                    <a:rPr lang="fr-FR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2018</a:t>
                  </a:r>
                </a:p>
              </p:txBody>
            </p:sp>
          </p:grpSp>
        </p:grp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4E4C5FF7-358B-FF4E-AC87-586C6C911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BF9123">
                  <a:tint val="45000"/>
                  <a:satMod val="400000"/>
                </a:srgbClr>
              </a:duotone>
            </a:blip>
            <a:srcRect l="18231" t="9822" r="7613" b="24946"/>
            <a:stretch/>
          </p:blipFill>
          <p:spPr>
            <a:xfrm>
              <a:off x="10272169" y="2454653"/>
              <a:ext cx="666611" cy="631512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FBB45B9-0630-4271-BC6D-D30E10C32C5D}"/>
              </a:ext>
            </a:extLst>
          </p:cNvPr>
          <p:cNvSpPr txBox="1"/>
          <p:nvPr/>
        </p:nvSpPr>
        <p:spPr>
          <a:xfrm>
            <a:off x="106450" y="6270056"/>
            <a:ext cx="1197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Kérimian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M, et al.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Otorhinolaryngol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Head Neck Dis. 2018 Dec;135(6):377-382.</a:t>
            </a:r>
          </a:p>
          <a:p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Belleudy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S, et al.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Otorhinolaryngol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Head Neck Dis. 2020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Jul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27:S1879-7296(20)30159-9.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9C018F-A6A2-4429-804A-3A4B51A9DE29}"/>
              </a:ext>
            </a:extLst>
          </p:cNvPr>
          <p:cNvSpPr txBox="1"/>
          <p:nvPr/>
        </p:nvSpPr>
        <p:spPr>
          <a:xfrm>
            <a:off x="514350" y="3200327"/>
            <a:ext cx="1763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</a:t>
            </a:r>
          </a:p>
        </p:txBody>
      </p:sp>
      <p:sp>
        <p:nvSpPr>
          <p:cNvPr id="4" name="Rectangle à coins arrondis 10">
            <a:extLst>
              <a:ext uri="{FF2B5EF4-FFF2-40B4-BE49-F238E27FC236}">
                <a16:creationId xmlns:a16="http://schemas.microsoft.com/office/drawing/2014/main" id="{5D75363D-0197-455F-904F-94E7F71A838E}"/>
              </a:ext>
            </a:extLst>
          </p:cNvPr>
          <p:cNvSpPr/>
          <p:nvPr/>
        </p:nvSpPr>
        <p:spPr>
          <a:xfrm>
            <a:off x="2901296" y="2970856"/>
            <a:ext cx="3970998" cy="839545"/>
          </a:xfrm>
          <a:prstGeom prst="roundRect">
            <a:avLst/>
          </a:prstGeom>
          <a:solidFill>
            <a:srgbClr val="FBD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Littérature 11,4 %</a:t>
            </a:r>
          </a:p>
        </p:txBody>
      </p:sp>
      <p:sp>
        <p:nvSpPr>
          <p:cNvPr id="5" name="Rectangle à coins arrondis 11">
            <a:extLst>
              <a:ext uri="{FF2B5EF4-FFF2-40B4-BE49-F238E27FC236}">
                <a16:creationId xmlns:a16="http://schemas.microsoft.com/office/drawing/2014/main" id="{50A177DC-FF9B-4802-BD15-8D4BB22B01BB}"/>
              </a:ext>
            </a:extLst>
          </p:cNvPr>
          <p:cNvSpPr/>
          <p:nvPr/>
        </p:nvSpPr>
        <p:spPr>
          <a:xfrm>
            <a:off x="7170223" y="2990358"/>
            <a:ext cx="3970998" cy="839545"/>
          </a:xfrm>
          <a:prstGeom prst="roundRect">
            <a:avLst/>
          </a:prstGeom>
          <a:solidFill>
            <a:srgbClr val="FBD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	Taux = 7,8 %</a:t>
            </a:r>
            <a:endParaRPr lang="fr-FR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F5C2FCA0-08AE-4766-B4DC-20ECB1040052}"/>
              </a:ext>
            </a:extLst>
          </p:cNvPr>
          <p:cNvGrpSpPr/>
          <p:nvPr/>
        </p:nvGrpSpPr>
        <p:grpSpPr>
          <a:xfrm>
            <a:off x="567119" y="5126314"/>
            <a:ext cx="11106217" cy="839545"/>
            <a:chOff x="567119" y="5385394"/>
            <a:chExt cx="11106217" cy="839545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C3857D7B-5AD2-4C4B-9F3F-EB915FA78C81}"/>
                </a:ext>
              </a:extLst>
            </p:cNvPr>
            <p:cNvGrpSpPr/>
            <p:nvPr/>
          </p:nvGrpSpPr>
          <p:grpSpPr>
            <a:xfrm>
              <a:off x="567119" y="5385394"/>
              <a:ext cx="11106217" cy="839545"/>
              <a:chOff x="567119" y="5385394"/>
              <a:chExt cx="11106217" cy="839545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A7101DAD-D8E1-454E-A579-88E2F29664BA}"/>
                  </a:ext>
                </a:extLst>
              </p:cNvPr>
              <p:cNvGrpSpPr/>
              <p:nvPr/>
            </p:nvGrpSpPr>
            <p:grpSpPr>
              <a:xfrm>
                <a:off x="567119" y="5385394"/>
                <a:ext cx="3043786" cy="839545"/>
                <a:chOff x="1231994" y="5369327"/>
                <a:chExt cx="3043786" cy="839545"/>
              </a:xfrm>
              <a:solidFill>
                <a:srgbClr val="F5F57F"/>
              </a:solidFill>
            </p:grpSpPr>
            <p:sp>
              <p:nvSpPr>
                <p:cNvPr id="34" name="Rectangle à coins arrondis 23">
                  <a:extLst>
                    <a:ext uri="{FF2B5EF4-FFF2-40B4-BE49-F238E27FC236}">
                      <a16:creationId xmlns:a16="http://schemas.microsoft.com/office/drawing/2014/main" id="{C800EB70-F6B9-4DE8-A782-7ECC60457D18}"/>
                    </a:ext>
                  </a:extLst>
                </p:cNvPr>
                <p:cNvSpPr/>
                <p:nvPr/>
              </p:nvSpPr>
              <p:spPr>
                <a:xfrm>
                  <a:off x="1231994" y="5369327"/>
                  <a:ext cx="3043786" cy="83954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fr-FR" sz="20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A optimiser </a:t>
                  </a:r>
                  <a:endParaRPr lang="fr-F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9BF69B55-5A79-4CAA-86AF-F96F5B0FB0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03786" y="5496657"/>
                  <a:ext cx="661666" cy="661666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32" name="Rectangle à coins arrondis 29">
                <a:extLst>
                  <a:ext uri="{FF2B5EF4-FFF2-40B4-BE49-F238E27FC236}">
                    <a16:creationId xmlns:a16="http://schemas.microsoft.com/office/drawing/2014/main" id="{E54F035D-BA09-44FD-8379-96438638BA8B}"/>
                  </a:ext>
                </a:extLst>
              </p:cNvPr>
              <p:cNvSpPr/>
              <p:nvPr/>
            </p:nvSpPr>
            <p:spPr>
              <a:xfrm>
                <a:off x="3847601" y="5385394"/>
                <a:ext cx="4059968" cy="839545"/>
              </a:xfrm>
              <a:prstGeom prst="roundRect">
                <a:avLst/>
              </a:prstGeom>
              <a:solidFill>
                <a:srgbClr val="F5F5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Conversion </a:t>
                </a:r>
                <a:r>
                  <a:rPr lang="fr-FR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ambu</a:t>
                </a:r>
                <a:r>
                  <a:rPr lang="fr-FR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➔ hospitalisation</a:t>
                </a:r>
              </a:p>
              <a:p>
                <a:pPr algn="ctr"/>
                <a:r>
                  <a:rPr lang="fr-FR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15,4 %  </a:t>
                </a:r>
                <a:endParaRPr lang="fr-FR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ectangle à coins arrondis 31">
                <a:extLst>
                  <a:ext uri="{FF2B5EF4-FFF2-40B4-BE49-F238E27FC236}">
                    <a16:creationId xmlns:a16="http://schemas.microsoft.com/office/drawing/2014/main" id="{53CE343B-2C10-4BD5-92EC-B79C61C8864D}"/>
                  </a:ext>
                </a:extLst>
              </p:cNvPr>
              <p:cNvSpPr/>
              <p:nvPr/>
            </p:nvSpPr>
            <p:spPr>
              <a:xfrm>
                <a:off x="8144265" y="5385394"/>
                <a:ext cx="3529071" cy="839545"/>
              </a:xfrm>
              <a:prstGeom prst="roundRect">
                <a:avLst/>
              </a:prstGeom>
              <a:solidFill>
                <a:srgbClr val="F5F5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Induction plus tôt ?</a:t>
                </a:r>
              </a:p>
            </p:txBody>
          </p:sp>
        </p:grp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C7CBF92F-EBBC-4F90-BC08-DE86C5D8D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DD96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8752741" y="5545650"/>
              <a:ext cx="498136" cy="498136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908CBDAE-2101-457E-9F7E-6AFABD7F5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8364608" y="5595010"/>
              <a:ext cx="407183" cy="399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686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E1203FBA-47D3-2D40-9607-0CAB22095BFF}"/>
              </a:ext>
            </a:extLst>
          </p:cNvPr>
          <p:cNvGrpSpPr/>
          <p:nvPr/>
        </p:nvGrpSpPr>
        <p:grpSpPr>
          <a:xfrm>
            <a:off x="295422" y="3847685"/>
            <a:ext cx="5668487" cy="1204683"/>
            <a:chOff x="295422" y="3282911"/>
            <a:chExt cx="5668487" cy="120468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CC3A5A-952E-2A46-8205-74778352AABA}"/>
                </a:ext>
              </a:extLst>
            </p:cNvPr>
            <p:cNvSpPr/>
            <p:nvPr/>
          </p:nvSpPr>
          <p:spPr>
            <a:xfrm>
              <a:off x="295422" y="3282911"/>
              <a:ext cx="5668487" cy="1204683"/>
            </a:xfrm>
            <a:prstGeom prst="rect">
              <a:avLst/>
            </a:prstGeom>
            <a:solidFill>
              <a:srgbClr val="F6AB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Antiagrégants </a:t>
              </a:r>
            </a:p>
            <a:p>
              <a:r>
                <a:rPr lang="fr-F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fr-FR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Pas plus de complications / </a:t>
              </a:r>
              <a:r>
                <a:rPr lang="fr-FR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consult</a:t>
              </a:r>
              <a:r>
                <a:rPr lang="fr-FR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° / </a:t>
              </a:r>
              <a:r>
                <a:rPr lang="fr-FR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réhospit</a:t>
              </a:r>
              <a:r>
                <a:rPr lang="fr-FR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°</a:t>
              </a:r>
            </a:p>
            <a:p>
              <a:r>
                <a:rPr lang="fr-FR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➔</a:t>
              </a:r>
              <a:r>
                <a:rPr lang="fr-FR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Contre-indication </a:t>
              </a:r>
              <a:r>
                <a:rPr lang="fr-F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relative</a:t>
              </a:r>
              <a:r>
                <a:rPr lang="fr-FR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 l’ambulatoire 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6E25764-7DA6-244E-8AAC-0BC393E3D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 l="15238" t="14262" r="13260" b="18358"/>
            <a:stretch/>
          </p:blipFill>
          <p:spPr>
            <a:xfrm>
              <a:off x="350840" y="3490725"/>
              <a:ext cx="720285" cy="716526"/>
            </a:xfrm>
            <a:prstGeom prst="rect">
              <a:avLst/>
            </a:prstGeom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05AF0011-637E-8843-B92F-C197D8C2B7DC}"/>
              </a:ext>
            </a:extLst>
          </p:cNvPr>
          <p:cNvSpPr txBox="1"/>
          <p:nvPr/>
        </p:nvSpPr>
        <p:spPr>
          <a:xfrm>
            <a:off x="1544196" y="1058146"/>
            <a:ext cx="1001460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>
                <a:cs typeface="Times New Roman" panose="02020603050405020304" pitchFamily="18" charset="0"/>
              </a:rPr>
              <a:t>Respecter les critères d’éligibilité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>
                <a:cs typeface="Times New Roman" panose="02020603050405020304" pitchFamily="18" charset="0"/>
              </a:rPr>
              <a:t>L’information et l’anticipation sont les critères qualités principaux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>
                <a:cs typeface="Times New Roman" panose="02020603050405020304" pitchFamily="18" charset="0"/>
              </a:rPr>
              <a:t>Absence de </a:t>
            </a:r>
            <a:r>
              <a:rPr lang="fr-FR" sz="2800" dirty="0" err="1">
                <a:cs typeface="Times New Roman" panose="02020603050405020304" pitchFamily="18" charset="0"/>
              </a:rPr>
              <a:t>sur-risque</a:t>
            </a:r>
            <a:r>
              <a:rPr lang="fr-FR" sz="2800" dirty="0"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>
                <a:cs typeface="Times New Roman" panose="02020603050405020304" pitchFamily="18" charset="0"/>
              </a:rPr>
              <a:t>Conditions logistiques adaptées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>
                <a:cs typeface="Times New Roman" panose="02020603050405020304" pitchFamily="18" charset="0"/>
              </a:rPr>
              <a:t>65 % de chirurgie </a:t>
            </a:r>
            <a:r>
              <a:rPr lang="fr-FR" sz="2800" dirty="0" err="1">
                <a:cs typeface="Times New Roman" panose="02020603050405020304" pitchFamily="18" charset="0"/>
              </a:rPr>
              <a:t>nasoseptale</a:t>
            </a:r>
            <a:r>
              <a:rPr lang="fr-FR" sz="2800" dirty="0">
                <a:cs typeface="Times New Roman" panose="02020603050405020304" pitchFamily="18" charset="0"/>
              </a:rPr>
              <a:t> en ambulatoire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>
                <a:cs typeface="Times New Roman" panose="02020603050405020304" pitchFamily="18" charset="0"/>
              </a:rPr>
              <a:t>66% de chirurgie endoscopique des sinus en ambulatoire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D3AD95C-F8D2-384A-B163-9941DF50E250}"/>
              </a:ext>
            </a:extLst>
          </p:cNvPr>
          <p:cNvGrpSpPr/>
          <p:nvPr/>
        </p:nvGrpSpPr>
        <p:grpSpPr>
          <a:xfrm>
            <a:off x="6206685" y="3847684"/>
            <a:ext cx="5638312" cy="1204683"/>
            <a:chOff x="6206685" y="3282910"/>
            <a:chExt cx="5638312" cy="120468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B177010-E3E2-6D4C-AB9F-9FABDEA986EC}"/>
                </a:ext>
              </a:extLst>
            </p:cNvPr>
            <p:cNvSpPr/>
            <p:nvPr/>
          </p:nvSpPr>
          <p:spPr>
            <a:xfrm>
              <a:off x="6206685" y="3282910"/>
              <a:ext cx="5638312" cy="1204683"/>
            </a:xfrm>
            <a:prstGeom prst="rect">
              <a:avLst/>
            </a:prstGeom>
            <a:solidFill>
              <a:srgbClr val="F6AB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Programme opératoire</a:t>
              </a:r>
            </a:p>
            <a:p>
              <a:r>
                <a:rPr lang="fr-FR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Respect délai de surveillance</a:t>
              </a:r>
            </a:p>
            <a:p>
              <a:r>
                <a:rPr lang="fr-FR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➔ </a:t>
              </a:r>
              <a:r>
                <a:rPr lang="fr-F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Matin et début d’après-midi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C708F2F-C8E4-4546-9635-42AC13A49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4027" y="3539967"/>
              <a:ext cx="624482" cy="624482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9B30AA6D-0C8C-D249-8AAC-F2362997ECF7}"/>
              </a:ext>
            </a:extLst>
          </p:cNvPr>
          <p:cNvGrpSpPr/>
          <p:nvPr/>
        </p:nvGrpSpPr>
        <p:grpSpPr>
          <a:xfrm>
            <a:off x="295422" y="5271042"/>
            <a:ext cx="5668487" cy="1204683"/>
            <a:chOff x="295422" y="4706268"/>
            <a:chExt cx="5668487" cy="120468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E709B3-B2B2-DF44-83C7-D5F98A50FE43}"/>
                </a:ext>
              </a:extLst>
            </p:cNvPr>
            <p:cNvSpPr/>
            <p:nvPr/>
          </p:nvSpPr>
          <p:spPr>
            <a:xfrm>
              <a:off x="295422" y="4706268"/>
              <a:ext cx="5668487" cy="1204683"/>
            </a:xfrm>
            <a:prstGeom prst="rect">
              <a:avLst/>
            </a:prstGeom>
            <a:solidFill>
              <a:srgbClr val="F6AB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Augmenter amplitudes horaires</a:t>
              </a:r>
            </a:p>
            <a:p>
              <a:pPr algn="ctr"/>
              <a:endParaRPr lang="fr-F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fr-F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Hôtels hospitaliers : capacité d’accueil</a:t>
              </a: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F34C66F-C93C-F548-BC64-8AA757287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57793" y="4965652"/>
              <a:ext cx="613332" cy="613332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5250ACF-F25A-CD45-9E2E-5C29D2EC049F}"/>
              </a:ext>
            </a:extLst>
          </p:cNvPr>
          <p:cNvGrpSpPr/>
          <p:nvPr/>
        </p:nvGrpSpPr>
        <p:grpSpPr>
          <a:xfrm>
            <a:off x="6206685" y="5276131"/>
            <a:ext cx="5638312" cy="1204683"/>
            <a:chOff x="6206685" y="4711357"/>
            <a:chExt cx="5638312" cy="120468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C5F61E-728D-8745-8D84-B9FCC0530E35}"/>
                </a:ext>
              </a:extLst>
            </p:cNvPr>
            <p:cNvSpPr/>
            <p:nvPr/>
          </p:nvSpPr>
          <p:spPr>
            <a:xfrm>
              <a:off x="6206685" y="4711357"/>
              <a:ext cx="5638312" cy="1204683"/>
            </a:xfrm>
            <a:prstGeom prst="rect">
              <a:avLst/>
            </a:prstGeom>
            <a:solidFill>
              <a:srgbClr val="F6AB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Rétablir ouverture de salles</a:t>
              </a:r>
            </a:p>
            <a:p>
              <a:endParaRPr lang="fr-F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fr-F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Anesthésistes</a:t>
              </a: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B0ABC347-6C46-7A49-A326-B24E33B66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358451" y="4869171"/>
              <a:ext cx="853509" cy="853509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91BCA343-C687-4B98-8267-D5E725838905}"/>
              </a:ext>
            </a:extLst>
          </p:cNvPr>
          <p:cNvSpPr txBox="1"/>
          <p:nvPr/>
        </p:nvSpPr>
        <p:spPr>
          <a:xfrm>
            <a:off x="2139067" y="295679"/>
            <a:ext cx="7197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/>
              <a:t>Take</a:t>
            </a:r>
            <a:r>
              <a:rPr lang="fr-FR" sz="4000" dirty="0"/>
              <a:t> home message en 2021</a:t>
            </a:r>
          </a:p>
        </p:txBody>
      </p:sp>
    </p:spTree>
    <p:extLst>
      <p:ext uri="{BB962C8B-B14F-4D97-AF65-F5344CB8AC3E}">
        <p14:creationId xmlns:p14="http://schemas.microsoft.com/office/powerpoint/2010/main" val="355507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contenu 2">
            <a:extLst>
              <a:ext uri="{FF2B5EF4-FFF2-40B4-BE49-F238E27FC236}">
                <a16:creationId xmlns:a16="http://schemas.microsoft.com/office/drawing/2014/main" id="{2A6F1674-A7FB-4E3E-B785-E0FC97BB8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013" y="1566863"/>
            <a:ext cx="8686800" cy="4000500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fr-FR" altLang="fr-FR" sz="3600" dirty="0"/>
              <a:t>Sur 333 538 procédures endoscopiques</a:t>
            </a:r>
          </a:p>
          <a:p>
            <a:pPr marL="457200" lvl="1" indent="0" algn="ctr">
              <a:buNone/>
            </a:pPr>
            <a:endParaRPr lang="fr-FR" altLang="fr-FR" sz="2800" dirty="0"/>
          </a:p>
          <a:p>
            <a:pPr marL="914400" lvl="1" indent="-457200">
              <a:buFont typeface="Calibri" panose="020F0502020204030204" pitchFamily="34" charset="0"/>
              <a:buAutoNum type="alphaLcParenR"/>
            </a:pPr>
            <a:r>
              <a:rPr lang="fr-FR" altLang="fr-FR" dirty="0"/>
              <a:t>1,5 % de pénétration orbitaire</a:t>
            </a:r>
          </a:p>
          <a:p>
            <a:pPr marL="914400" lvl="1" indent="-457200">
              <a:buFont typeface="Calibri" panose="020F0502020204030204" pitchFamily="34" charset="0"/>
              <a:buAutoNum type="alphaLcParenR"/>
            </a:pPr>
            <a:r>
              <a:rPr lang="fr-FR" altLang="fr-FR" dirty="0"/>
              <a:t>0,76 à 2,4 % d’épistaxis post-opératoires (&lt;24 h)</a:t>
            </a:r>
          </a:p>
          <a:p>
            <a:pPr marL="914400" lvl="1" indent="-457200">
              <a:buFont typeface="Calibri" panose="020F0502020204030204" pitchFamily="34" charset="0"/>
              <a:buAutoNum type="alphaLcParenR"/>
            </a:pPr>
            <a:r>
              <a:rPr lang="fr-FR" altLang="fr-FR" dirty="0"/>
              <a:t>0,3 % d’hématomes orbitaires</a:t>
            </a:r>
          </a:p>
          <a:p>
            <a:pPr marL="914400" lvl="1" indent="-457200">
              <a:buFont typeface="Calibri" panose="020F0502020204030204" pitchFamily="34" charset="0"/>
              <a:buAutoNum type="alphaLcParenR"/>
            </a:pPr>
            <a:r>
              <a:rPr lang="fr-FR" altLang="fr-FR" dirty="0"/>
              <a:t>0,3% de BOM</a:t>
            </a:r>
          </a:p>
          <a:p>
            <a:pPr marL="914400" lvl="1" indent="-457200">
              <a:buFont typeface="Calibri" panose="020F0502020204030204" pitchFamily="34" charset="0"/>
              <a:buAutoNum type="alphaLcParenR"/>
            </a:pPr>
            <a:r>
              <a:rPr lang="fr-FR" altLang="fr-FR" dirty="0"/>
              <a:t>0,2 % d’hémorragie + transfusion.</a:t>
            </a:r>
          </a:p>
          <a:p>
            <a:pPr marL="914400" lvl="1" indent="-457200">
              <a:buFont typeface="Calibri" panose="020F0502020204030204" pitchFamily="34" charset="0"/>
              <a:buAutoNum type="alphaLcParenR"/>
            </a:pPr>
            <a:r>
              <a:rPr lang="fr-FR" altLang="fr-FR" dirty="0">
                <a:solidFill>
                  <a:srgbClr val="FF0000"/>
                </a:solidFill>
              </a:rPr>
              <a:t>1,25 % des patients restés pour surveillance</a:t>
            </a:r>
          </a:p>
          <a:p>
            <a:pPr marL="914400" lvl="1" indent="-457200">
              <a:buFont typeface="Calibri" panose="020F0502020204030204" pitchFamily="34" charset="0"/>
              <a:buAutoNum type="alphaLcParenR"/>
            </a:pPr>
            <a:r>
              <a:rPr lang="fr-FR" altLang="fr-FR" dirty="0">
                <a:solidFill>
                  <a:srgbClr val="FF0000"/>
                </a:solidFill>
              </a:rPr>
              <a:t>3,15 % de réadmissions (50 % d’épistaxis)</a:t>
            </a:r>
          </a:p>
          <a:p>
            <a:pPr marL="457200" lvl="1" indent="0">
              <a:buNone/>
            </a:pPr>
            <a:endParaRPr lang="fr-FR" altLang="fr-FR" dirty="0"/>
          </a:p>
        </p:txBody>
      </p:sp>
      <p:sp>
        <p:nvSpPr>
          <p:cNvPr id="9219" name="ZoneTexte 3">
            <a:extLst>
              <a:ext uri="{FF2B5EF4-FFF2-40B4-BE49-F238E27FC236}">
                <a16:creationId xmlns:a16="http://schemas.microsoft.com/office/drawing/2014/main" id="{73AE0E69-4F14-47FB-A738-F43E60405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6137276"/>
            <a:ext cx="83883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fr-FR" sz="1400">
                <a:latin typeface="Arial" panose="020B0604020202020204" pitchFamily="34" charset="0"/>
              </a:rPr>
              <a:t>Bhattacharyya N. </a:t>
            </a:r>
            <a:r>
              <a:rPr lang="fr-FR" altLang="fr-FR" sz="1400">
                <a:latin typeface="Arial" panose="020B0604020202020204" pitchFamily="34" charset="0"/>
              </a:rPr>
              <a:t>Laryngoscope 2010;120:635-638.</a:t>
            </a:r>
          </a:p>
          <a:p>
            <a:pPr eaLnBrk="1" hangingPunct="1">
              <a:spcBef>
                <a:spcPct val="0"/>
              </a:spcBef>
            </a:pPr>
            <a:r>
              <a:rPr lang="en-US" altLang="fr-FR" sz="1400">
                <a:latin typeface="Arial" panose="020B0604020202020204" pitchFamily="34" charset="0"/>
              </a:rPr>
              <a:t>Ramakrishnan VR, et al. Int Forum Allergy Rhinol 2012;2(1): 34-9.</a:t>
            </a:r>
            <a:endParaRPr lang="fr-FR" altLang="fr-FR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fr-FR" sz="1400">
                <a:latin typeface="Arial" panose="020B0604020202020204" pitchFamily="34" charset="0"/>
              </a:rPr>
              <a:t>Re M, et al. Eur Arch Otorhinolaryngol 2012;269(3):721-9.</a:t>
            </a:r>
            <a:endParaRPr lang="fr-FR" altLang="fr-FR" sz="1400">
              <a:latin typeface="Arial" panose="020B0604020202020204" pitchFamily="34" charset="0"/>
            </a:endParaRPr>
          </a:p>
        </p:txBody>
      </p:sp>
      <p:sp>
        <p:nvSpPr>
          <p:cNvPr id="9220" name="Titre 1">
            <a:extLst>
              <a:ext uri="{FF2B5EF4-FFF2-40B4-BE49-F238E27FC236}">
                <a16:creationId xmlns:a16="http://schemas.microsoft.com/office/drawing/2014/main" id="{9C7B9766-CCE3-4F1C-86E7-A8B8A5215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Le risque hémorragique à l’étranger +++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oneTexte 3">
            <a:extLst>
              <a:ext uri="{FF2B5EF4-FFF2-40B4-BE49-F238E27FC236}">
                <a16:creationId xmlns:a16="http://schemas.microsoft.com/office/drawing/2014/main" id="{B2030E1F-C74A-4CD4-9E47-A88D4C9F6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414" y="6240463"/>
            <a:ext cx="70183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fr-FR" sz="1600">
                <a:latin typeface="Arial" panose="020B0604020202020204" pitchFamily="34" charset="0"/>
              </a:rPr>
              <a:t>Georgalas C, et al. Ann R Coll Surg Engl 2006;88:202-206.</a:t>
            </a:r>
          </a:p>
          <a:p>
            <a:pPr eaLnBrk="1" hangingPunct="1">
              <a:spcBef>
                <a:spcPct val="0"/>
              </a:spcBef>
            </a:pPr>
            <a:r>
              <a:rPr lang="en-US" altLang="fr-FR" sz="1600">
                <a:latin typeface="Arial" panose="020B0604020202020204" pitchFamily="34" charset="0"/>
              </a:rPr>
              <a:t>Eisenberg G, et al. </a:t>
            </a:r>
            <a:r>
              <a:rPr lang="en-GB" altLang="fr-FR" sz="1600">
                <a:latin typeface="Arial" panose="020B0604020202020204" pitchFamily="34" charset="0"/>
              </a:rPr>
              <a:t>Acta Otorrinolaringol Esp 2008;59(2):57-61.</a:t>
            </a:r>
            <a:endParaRPr lang="fr-FR" altLang="fr-FR" sz="1600">
              <a:latin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D70A213-85C1-4046-8BAD-D0E576233AB1}"/>
              </a:ext>
            </a:extLst>
          </p:cNvPr>
          <p:cNvSpPr txBox="1"/>
          <p:nvPr/>
        </p:nvSpPr>
        <p:spPr>
          <a:xfrm>
            <a:off x="2539476" y="2026008"/>
            <a:ext cx="727443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dirty="0">
                <a:latin typeface="Arial" charset="0"/>
                <a:cs typeface="Arial" charset="0"/>
              </a:rPr>
              <a:t>Sur 340 837 septoplasties</a:t>
            </a:r>
          </a:p>
          <a:p>
            <a:pPr algn="ctr">
              <a:defRPr/>
            </a:pPr>
            <a:endParaRPr lang="fr-FR" sz="3200" dirty="0">
              <a:latin typeface="Arial" charset="0"/>
              <a:cs typeface="Arial" charset="0"/>
            </a:endParaRPr>
          </a:p>
          <a:p>
            <a:pPr marL="514350" indent="-514350">
              <a:buFont typeface="+mj-lt"/>
              <a:buAutoNum type="alphaLcParenR"/>
              <a:defRPr/>
            </a:pPr>
            <a:r>
              <a:rPr lang="fr-FR" sz="2400" dirty="0">
                <a:latin typeface="Arial" charset="0"/>
                <a:cs typeface="Arial" charset="0"/>
              </a:rPr>
              <a:t>0 à 7 % d’épistaxis – hématome de cloison</a:t>
            </a:r>
          </a:p>
          <a:p>
            <a:pPr marL="2149475" indent="-342900">
              <a:buFont typeface="+mj-lt"/>
              <a:buAutoNum type="arabicPeriod"/>
              <a:defRPr/>
            </a:pPr>
            <a:r>
              <a:rPr lang="fr-FR" sz="2000" dirty="0">
                <a:latin typeface="Arial" charset="0"/>
                <a:cs typeface="Arial" charset="0"/>
              </a:rPr>
              <a:t>Reprises (RR 3,5)</a:t>
            </a:r>
          </a:p>
          <a:p>
            <a:pPr marL="2149475" indent="-342900">
              <a:buFont typeface="+mj-lt"/>
              <a:buAutoNum type="arabicPeriod"/>
              <a:defRPr/>
            </a:pPr>
            <a:r>
              <a:rPr lang="fr-FR" sz="2000" dirty="0">
                <a:latin typeface="Arial" charset="0"/>
                <a:cs typeface="Arial" charset="0"/>
              </a:rPr>
              <a:t> Résection sous-muqueuse</a:t>
            </a:r>
          </a:p>
          <a:p>
            <a:pPr marL="2149475" indent="-342900">
              <a:buFont typeface="+mj-lt"/>
              <a:buAutoNum type="arabicPeriod"/>
              <a:defRPr/>
            </a:pPr>
            <a:r>
              <a:rPr lang="fr-FR" sz="2000" dirty="0">
                <a:latin typeface="Arial" charset="0"/>
                <a:cs typeface="Arial" charset="0"/>
              </a:rPr>
              <a:t> Attelles septales</a:t>
            </a:r>
          </a:p>
          <a:p>
            <a:pPr marL="2149475" indent="-342900">
              <a:buFont typeface="+mj-lt"/>
              <a:buAutoNum type="arabicPeriod"/>
              <a:defRPr/>
            </a:pPr>
            <a:r>
              <a:rPr lang="fr-FR" sz="2000" dirty="0">
                <a:latin typeface="Arial" charset="0"/>
                <a:cs typeface="Arial" charset="0"/>
              </a:rPr>
              <a:t> Diclofénac</a:t>
            </a:r>
            <a:endParaRPr lang="fr-FR" sz="1600" dirty="0">
              <a:latin typeface="Arial" charset="0"/>
              <a:cs typeface="Arial" charset="0"/>
            </a:endParaRPr>
          </a:p>
          <a:p>
            <a:pPr marL="514350" indent="-514350">
              <a:buFont typeface="+mj-lt"/>
              <a:buAutoNum type="alphaLcParenR"/>
              <a:defRPr/>
            </a:pPr>
            <a:r>
              <a:rPr lang="fr-FR" sz="2400" dirty="0">
                <a:latin typeface="Arial" charset="0"/>
                <a:cs typeface="Arial" charset="0"/>
              </a:rPr>
              <a:t>Taux de réadmissions 5 à 9 %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fr-FR" sz="2400" dirty="0">
                <a:latin typeface="Arial" charset="0"/>
                <a:cs typeface="Arial" charset="0"/>
              </a:rPr>
              <a:t>Taux de Cs aux urgences (48h) 0,1 %</a:t>
            </a:r>
          </a:p>
        </p:txBody>
      </p:sp>
      <p:sp>
        <p:nvSpPr>
          <p:cNvPr id="10244" name="Titre 1">
            <a:extLst>
              <a:ext uri="{FF2B5EF4-FFF2-40B4-BE49-F238E27FC236}">
                <a16:creationId xmlns:a16="http://schemas.microsoft.com/office/drawing/2014/main" id="{5D09C11E-0AD2-4FEA-8C78-A5220D2E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Le risque hémorragique à l’étranger+++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>
            <a:extLst>
              <a:ext uri="{FF2B5EF4-FFF2-40B4-BE49-F238E27FC236}">
                <a16:creationId xmlns:a16="http://schemas.microsoft.com/office/drawing/2014/main" id="{25425F2E-716F-4927-BE6F-BC493349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Méchage et ON aiguë à l’étranger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95F8C4-E1D4-4A71-A23D-1D2F5E4A7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36727"/>
            <a:ext cx="8229600" cy="353536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fr-FR" b="1" dirty="0">
                <a:solidFill>
                  <a:srgbClr val="FF0000"/>
                </a:solidFill>
              </a:rPr>
              <a:t>Pas différence significative sur le taux de réadmission</a:t>
            </a:r>
          </a:p>
          <a:p>
            <a:pPr marL="0" indent="0" algn="ctr">
              <a:buNone/>
              <a:defRPr/>
            </a:pPr>
            <a:endParaRPr lang="fr-FR" b="1" dirty="0"/>
          </a:p>
          <a:p>
            <a:pPr marL="0" indent="0" algn="ctr">
              <a:buNone/>
              <a:defRPr/>
            </a:pPr>
            <a:r>
              <a:rPr lang="fr-FR" b="1" dirty="0"/>
              <a:t>Avec </a:t>
            </a:r>
            <a:r>
              <a:rPr lang="fr-FR" b="1" i="1" dirty="0"/>
              <a:t>vs</a:t>
            </a:r>
            <a:r>
              <a:rPr lang="fr-FR" b="1" dirty="0"/>
              <a:t> sans méchage</a:t>
            </a:r>
          </a:p>
          <a:p>
            <a:pPr marL="0" indent="0" algn="ctr">
              <a:buNone/>
              <a:defRPr/>
            </a:pPr>
            <a:r>
              <a:rPr lang="fr-FR" b="1" dirty="0"/>
              <a:t>Sutures </a:t>
            </a:r>
            <a:r>
              <a:rPr lang="fr-FR" b="1" dirty="0" err="1"/>
              <a:t>transseptales</a:t>
            </a:r>
            <a:r>
              <a:rPr lang="fr-FR" b="1" dirty="0"/>
              <a:t> </a:t>
            </a:r>
            <a:r>
              <a:rPr lang="fr-FR" b="1" i="1" dirty="0"/>
              <a:t>vs</a:t>
            </a:r>
            <a:r>
              <a:rPr lang="fr-FR" b="1" dirty="0"/>
              <a:t> méchage //</a:t>
            </a:r>
          </a:p>
          <a:p>
            <a:pPr marL="0" indent="0" algn="ctr">
              <a:buNone/>
              <a:defRPr/>
            </a:pPr>
            <a:endParaRPr lang="fr-FR" b="1" dirty="0"/>
          </a:p>
          <a:p>
            <a:pPr marL="0" indent="0" algn="ctr">
              <a:buNone/>
              <a:defRPr/>
            </a:pPr>
            <a:endParaRPr lang="fr-FR" b="1" dirty="0"/>
          </a:p>
          <a:p>
            <a:pPr marL="0" indent="0" algn="ctr">
              <a:buNone/>
              <a:defRPr/>
            </a:pPr>
            <a:r>
              <a:rPr lang="fr-FR" b="1" dirty="0"/>
              <a:t>Mais attention au réflexe </a:t>
            </a:r>
            <a:r>
              <a:rPr lang="fr-FR" b="1" dirty="0" err="1"/>
              <a:t>naso</a:t>
            </a:r>
            <a:r>
              <a:rPr lang="fr-FR" b="1" dirty="0"/>
              <a:t>-cardiaque</a:t>
            </a:r>
            <a:endParaRPr lang="fr-FR" dirty="0"/>
          </a:p>
        </p:txBody>
      </p:sp>
      <p:sp>
        <p:nvSpPr>
          <p:cNvPr id="11268" name="ZoneTexte 3">
            <a:extLst>
              <a:ext uri="{FF2B5EF4-FFF2-40B4-BE49-F238E27FC236}">
                <a16:creationId xmlns:a16="http://schemas.microsoft.com/office/drawing/2014/main" id="{4E293E8F-FB72-4B01-806D-9C75E224B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921375"/>
            <a:ext cx="89836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fr-FR" sz="1800">
                <a:latin typeface="Arial" panose="020B0604020202020204" pitchFamily="34" charset="0"/>
              </a:rPr>
              <a:t>Georgalas C, et al. Ann R Coll Surg Engl 2006;88:202-206.</a:t>
            </a:r>
            <a:endParaRPr lang="fr-FR" altLang="fr-FR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fr-FR" sz="1800">
                <a:latin typeface="Arial" panose="020B0604020202020204" pitchFamily="34" charset="0"/>
              </a:rPr>
              <a:t>Cukurova I, et al. Acta Otorhinolaryngologica italica 2012;32:111-114.</a:t>
            </a:r>
          </a:p>
          <a:p>
            <a:pPr eaLnBrk="1" hangingPunct="1">
              <a:spcBef>
                <a:spcPct val="0"/>
              </a:spcBef>
            </a:pPr>
            <a:r>
              <a:rPr lang="en-US" altLang="fr-FR" sz="1800">
                <a:latin typeface="Arial" panose="020B0604020202020204" pitchFamily="34" charset="0"/>
              </a:rPr>
              <a:t>Zayyan E, </a:t>
            </a:r>
            <a:r>
              <a:rPr lang="fr-FR" altLang="fr-FR" sz="1800">
                <a:latin typeface="Arial" panose="020B0604020202020204" pitchFamily="34" charset="0"/>
              </a:rPr>
              <a:t>et al. </a:t>
            </a:r>
            <a:r>
              <a:rPr lang="en-US" altLang="fr-FR" sz="1800">
                <a:latin typeface="Arial" panose="020B0604020202020204" pitchFamily="34" charset="0"/>
              </a:rPr>
              <a:t>Laryngoscope 2010;120(11):2325-30.</a:t>
            </a: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57214EE1-63A4-414C-9410-7D6F7BAA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4300"/>
            <a:ext cx="82296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r-FR" b="1" dirty="0">
                <a:solidFill>
                  <a:srgbClr val="4F81BD"/>
                </a:solidFill>
              </a:rPr>
              <a:t>Évaluation rétrospective monocentrique</a:t>
            </a:r>
            <a:br>
              <a:rPr lang="fr-FR" b="1" dirty="0">
                <a:solidFill>
                  <a:srgbClr val="4F81BD"/>
                </a:solidFill>
              </a:rPr>
            </a:br>
            <a:r>
              <a:rPr lang="fr-FR" b="1" dirty="0">
                <a:solidFill>
                  <a:srgbClr val="4F81BD"/>
                </a:solidFill>
              </a:rPr>
              <a:t>Activité sur 2 ans (2009-2010, n=424)</a:t>
            </a:r>
            <a:endParaRPr lang="fr-FR" dirty="0">
              <a:solidFill>
                <a:srgbClr val="A6A6A6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42AD212-C3E0-4033-BEDB-9C179F195093}"/>
              </a:ext>
            </a:extLst>
          </p:cNvPr>
          <p:cNvGraphicFramePr>
            <a:graphicFrameLocks noGrp="1"/>
          </p:cNvGraphicFramePr>
          <p:nvPr/>
        </p:nvGraphicFramePr>
        <p:xfrm>
          <a:off x="1535114" y="1371600"/>
          <a:ext cx="9064625" cy="507841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953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7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4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08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 dirty="0">
                          <a:effectLst/>
                        </a:rPr>
                        <a:t>Codes CCAM</a:t>
                      </a: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/>
                      </a:pPr>
                      <a:r>
                        <a:rPr lang="fr-FR" sz="2000" dirty="0">
                          <a:effectLst/>
                        </a:rPr>
                        <a:t>Libellés GAMA</a:t>
                      </a:r>
                      <a:endParaRPr lang="fr-FR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N=424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Durée d’intervention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(moy ± DS min)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 dirty="0">
                          <a:effectLst/>
                        </a:rPr>
                        <a:t>001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Rhinoseptoplastie sans ostéotomie, sans autogreffe de cartilage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4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81±28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 dirty="0">
                          <a:effectLst/>
                        </a:rPr>
                        <a:t>003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Rhinoseptoplastie sans ostéotomie, avec autogreffe de cartilage du septum nasal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5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110±28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 dirty="0">
                          <a:effectLst/>
                        </a:rPr>
                        <a:t>004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Rhinoseptoplastie avec ostéotomie, sans autogreffe de cartilage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2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113±69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 dirty="0">
                          <a:effectLst/>
                        </a:rPr>
                        <a:t>007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 dirty="0" err="1">
                          <a:effectLst/>
                        </a:rPr>
                        <a:t>Septoplastie</a:t>
                      </a:r>
                      <a:r>
                        <a:rPr lang="fr-FR" sz="1600" dirty="0">
                          <a:effectLst/>
                        </a:rPr>
                        <a:t> nasale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 dirty="0">
                          <a:effectLst/>
                        </a:rPr>
                        <a:t>230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 dirty="0">
                          <a:effectLst/>
                        </a:rPr>
                        <a:t>75±32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 dirty="0">
                          <a:effectLst/>
                        </a:rPr>
                        <a:t>010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Rhinoseptoplastie avec autogreffe osseuse et cartilagineuse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2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120±0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0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 dirty="0">
                          <a:effectLst/>
                        </a:rPr>
                        <a:t>013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Rhinoplastie avec ostétomie et autogreffe de cartilage de septum nasal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5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151±25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0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 dirty="0">
                          <a:effectLst/>
                        </a:rPr>
                        <a:t>016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 dirty="0" err="1">
                          <a:effectLst/>
                        </a:rPr>
                        <a:t>Rhinoseptoplastie</a:t>
                      </a:r>
                      <a:r>
                        <a:rPr lang="fr-FR" sz="1600" dirty="0">
                          <a:effectLst/>
                        </a:rPr>
                        <a:t> avec </a:t>
                      </a:r>
                      <a:r>
                        <a:rPr lang="fr-FR" sz="1600" dirty="0" err="1">
                          <a:effectLst/>
                        </a:rPr>
                        <a:t>ostétomie</a:t>
                      </a:r>
                      <a:r>
                        <a:rPr lang="fr-FR" sz="1600" dirty="0">
                          <a:effectLst/>
                        </a:rPr>
                        <a:t> et autogreffe de cartilage de septum nasal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 dirty="0">
                          <a:effectLst/>
                        </a:rPr>
                        <a:t>108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 dirty="0">
                          <a:effectLst/>
                        </a:rPr>
                        <a:t>136±40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0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 dirty="0">
                          <a:effectLst/>
                        </a:rPr>
                        <a:t>020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Rhinoseptoplastie sans ostétomie avec autogreffe de cartilage de septum nasal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66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119±44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0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 dirty="0">
                          <a:effectLst/>
                        </a:rPr>
                        <a:t>022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 dirty="0">
                          <a:effectLst/>
                        </a:rPr>
                        <a:t>Correction secondaire du résultat esthétique d’une rhinoplastie ou d’une </a:t>
                      </a:r>
                      <a:r>
                        <a:rPr lang="fr-FR" sz="1600" dirty="0" err="1">
                          <a:effectLst/>
                        </a:rPr>
                        <a:t>septorhinoplastie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>
                          <a:effectLst/>
                        </a:rPr>
                        <a:t>2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fr-FR" sz="1600" dirty="0">
                          <a:effectLst/>
                        </a:rPr>
                        <a:t>30±0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372" name="ZoneTexte 4">
            <a:extLst>
              <a:ext uri="{FF2B5EF4-FFF2-40B4-BE49-F238E27FC236}">
                <a16:creationId xmlns:a16="http://schemas.microsoft.com/office/drawing/2014/main" id="{D49DB331-4D96-4943-95D9-D8A3DBB4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6" y="6515100"/>
            <a:ext cx="7897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600">
                <a:latin typeface="Arial" panose="020B0604020202020204" pitchFamily="34" charset="0"/>
              </a:rPr>
              <a:t>Lechot A, de Gabory L. Rev Laryngol Otol Rhinol 2013;134:191-7.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 13">
            <a:extLst>
              <a:ext uri="{FF2B5EF4-FFF2-40B4-BE49-F238E27FC236}">
                <a16:creationId xmlns:a16="http://schemas.microsoft.com/office/drawing/2014/main" id="{60F61311-4C08-4BB6-8E34-2FAB2EB28B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63449" y="1289538"/>
          <a:ext cx="8552858" cy="4764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339" name="ZoneTexte 4">
            <a:extLst>
              <a:ext uri="{FF2B5EF4-FFF2-40B4-BE49-F238E27FC236}">
                <a16:creationId xmlns:a16="http://schemas.microsoft.com/office/drawing/2014/main" id="{BC0DBC25-531C-4779-A717-333AC8E8A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84363" y="8191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340" name="ZoneTexte 4">
            <a:extLst>
              <a:ext uri="{FF2B5EF4-FFF2-40B4-BE49-F238E27FC236}">
                <a16:creationId xmlns:a16="http://schemas.microsoft.com/office/drawing/2014/main" id="{98C40193-DC03-4ED5-89D9-2AF356921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6" y="6515100"/>
            <a:ext cx="7897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600">
                <a:latin typeface="Arial" panose="020B0604020202020204" pitchFamily="34" charset="0"/>
              </a:rPr>
              <a:t>Lechot A, de Gabory L. Rev Laryngol Otol Rhinol 2013;134:191-7.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2FF533C-DB7A-4E7D-9EE8-360462F0335C}"/>
              </a:ext>
            </a:extLst>
          </p:cNvPr>
          <p:cNvSpPr txBox="1">
            <a:spLocks/>
          </p:cNvSpPr>
          <p:nvPr/>
        </p:nvSpPr>
        <p:spPr bwMode="auto">
          <a:xfrm>
            <a:off x="1558926" y="7938"/>
            <a:ext cx="90789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Analyse croisée des facteurs d’influence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7B38A09-2F36-441A-AF5D-D07F2A79C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788" y="561022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154 patients  éligibles soit 41 %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C7AE5B8-27CE-4188-8256-2751F80C3EF4}"/>
              </a:ext>
            </a:extLst>
          </p:cNvPr>
          <p:cNvCxnSpPr/>
          <p:nvPr/>
        </p:nvCxnSpPr>
        <p:spPr>
          <a:xfrm>
            <a:off x="6232525" y="3946525"/>
            <a:ext cx="1587500" cy="1663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88B1872-897F-4799-85E4-A5EB9884A2EC}"/>
              </a:ext>
            </a:extLst>
          </p:cNvPr>
          <p:cNvCxnSpPr/>
          <p:nvPr/>
        </p:nvCxnSpPr>
        <p:spPr>
          <a:xfrm flipV="1">
            <a:off x="6342063" y="3970339"/>
            <a:ext cx="1477962" cy="16398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15EA93A3-EB18-4E49-8375-C9A3191909C3}"/>
              </a:ext>
            </a:extLst>
          </p:cNvPr>
          <p:cNvSpPr txBox="1"/>
          <p:nvPr/>
        </p:nvSpPr>
        <p:spPr>
          <a:xfrm>
            <a:off x="7521575" y="946150"/>
            <a:ext cx="3111500" cy="157003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2D05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1 non francophones  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34 SAOS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2 score ASA 3 instable 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1 thalassémique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1 BPCO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8 anticoagulant/antiagrégant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7CDB64F-CD89-40CE-8F42-012B5F785920}"/>
              </a:ext>
            </a:extLst>
          </p:cNvPr>
          <p:cNvSpPr txBox="1"/>
          <p:nvPr/>
        </p:nvSpPr>
        <p:spPr>
          <a:xfrm>
            <a:off x="1524000" y="3721100"/>
            <a:ext cx="2840038" cy="83185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2D05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14 douleurs &gt; 4 EVA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8 nausées et vomissements</a:t>
            </a:r>
          </a:p>
          <a:p>
            <a:pPr>
              <a:defRPr/>
            </a:pPr>
            <a:r>
              <a:rPr lang="fr-FR" sz="1600" dirty="0">
                <a:latin typeface="Arial" charset="0"/>
                <a:cs typeface="Arial" charset="0"/>
              </a:rPr>
              <a:t>1 reprises chirurgicales J0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>
            <a:extLst>
              <a:ext uri="{FF2B5EF4-FFF2-40B4-BE49-F238E27FC236}">
                <a16:creationId xmlns:a16="http://schemas.microsoft.com/office/drawing/2014/main" id="{EE992F98-6793-47AF-B8A5-A60C71A59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1125"/>
            <a:ext cx="8229600" cy="1143000"/>
          </a:xfrm>
        </p:spPr>
        <p:txBody>
          <a:bodyPr/>
          <a:lstStyle/>
          <a:p>
            <a:pPr algn="ctr"/>
            <a:r>
              <a:rPr lang="fr-FR" altLang="fr-FR" b="1" dirty="0">
                <a:solidFill>
                  <a:srgbClr val="4F81BD"/>
                </a:solidFill>
              </a:rPr>
              <a:t>Les complications sont tardives</a:t>
            </a:r>
            <a:endParaRPr lang="fr-FR" altLang="fr-FR" dirty="0">
              <a:solidFill>
                <a:srgbClr val="A6A6A6"/>
              </a:solidFill>
            </a:endParaRPr>
          </a:p>
        </p:txBody>
      </p:sp>
      <p:sp>
        <p:nvSpPr>
          <p:cNvPr id="15363" name="Espace réservé du contenu 2">
            <a:extLst>
              <a:ext uri="{FF2B5EF4-FFF2-40B4-BE49-F238E27FC236}">
                <a16:creationId xmlns:a16="http://schemas.microsoft.com/office/drawing/2014/main" id="{FAE27BF9-58A3-46EE-B40A-9ABF06DF4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38" y="3935931"/>
            <a:ext cx="5672137" cy="1386164"/>
          </a:xfrm>
        </p:spPr>
        <p:txBody>
          <a:bodyPr/>
          <a:lstStyle/>
          <a:p>
            <a:pPr lvl="1"/>
            <a:r>
              <a:rPr lang="fr-FR" altLang="fr-FR" dirty="0"/>
              <a:t>Risque hémorragique de 17/424 = 4 %</a:t>
            </a:r>
          </a:p>
          <a:p>
            <a:pPr lvl="1"/>
            <a:r>
              <a:rPr lang="fr-FR" altLang="fr-FR" dirty="0"/>
              <a:t>risque infectieux (0,5 %)</a:t>
            </a:r>
          </a:p>
          <a:p>
            <a:pPr lvl="1"/>
            <a:r>
              <a:rPr lang="fr-FR" altLang="fr-FR" dirty="0"/>
              <a:t>Taux réadmissions &lt;24h 0,5 %</a:t>
            </a:r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2B292C81-AF74-4EB0-B3BD-0E8D782F98D1}"/>
              </a:ext>
            </a:extLst>
          </p:cNvPr>
          <p:cNvSpPr/>
          <p:nvPr/>
        </p:nvSpPr>
        <p:spPr>
          <a:xfrm>
            <a:off x="6269039" y="3836195"/>
            <a:ext cx="136525" cy="14859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E6C6533-6F2D-44AE-8DA0-D15FC732F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326" y="3912055"/>
            <a:ext cx="4367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panose="020B0604020202020204" pitchFamily="34" charset="0"/>
              </a:rPr>
              <a:t>Risque hémorragique 0 à 7%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DA4EDA-F740-4BB0-935B-A7FB133CD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7976" y="4771273"/>
            <a:ext cx="4714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panose="020B0604020202020204" pitchFamily="34" charset="0"/>
              </a:rPr>
              <a:t>Taux de réadmission de 5 à 9%</a:t>
            </a:r>
          </a:p>
        </p:txBody>
      </p:sp>
      <p:sp>
        <p:nvSpPr>
          <p:cNvPr id="15368" name="ZoneTexte 11">
            <a:extLst>
              <a:ext uri="{FF2B5EF4-FFF2-40B4-BE49-F238E27FC236}">
                <a16:creationId xmlns:a16="http://schemas.microsoft.com/office/drawing/2014/main" id="{A6224CB2-D744-40E4-897B-1EF67F49B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239" y="6494464"/>
            <a:ext cx="83534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1600"/>
              <a:t>Lechot A, de Gabory L. Rev Laryngol Otol Rhinol 2013;134:191-7.</a:t>
            </a:r>
          </a:p>
        </p:txBody>
      </p:sp>
      <p:graphicFrame>
        <p:nvGraphicFramePr>
          <p:cNvPr id="9" name="Tableau 28">
            <a:extLst>
              <a:ext uri="{FF2B5EF4-FFF2-40B4-BE49-F238E27FC236}">
                <a16:creationId xmlns:a16="http://schemas.microsoft.com/office/drawing/2014/main" id="{CEA76AC7-9277-4FE8-A196-03407242D3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281107"/>
              </p:ext>
            </p:extLst>
          </p:nvPr>
        </p:nvGraphicFramePr>
        <p:xfrm>
          <a:off x="2165290" y="1727558"/>
          <a:ext cx="7615380" cy="1569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9230">
                  <a:extLst>
                    <a:ext uri="{9D8B030D-6E8A-4147-A177-3AD203B41FA5}">
                      <a16:colId xmlns:a16="http://schemas.microsoft.com/office/drawing/2014/main" val="2700616285"/>
                    </a:ext>
                  </a:extLst>
                </a:gridCol>
                <a:gridCol w="1269230">
                  <a:extLst>
                    <a:ext uri="{9D8B030D-6E8A-4147-A177-3AD203B41FA5}">
                      <a16:colId xmlns:a16="http://schemas.microsoft.com/office/drawing/2014/main" val="3133703710"/>
                    </a:ext>
                  </a:extLst>
                </a:gridCol>
                <a:gridCol w="1269230">
                  <a:extLst>
                    <a:ext uri="{9D8B030D-6E8A-4147-A177-3AD203B41FA5}">
                      <a16:colId xmlns:a16="http://schemas.microsoft.com/office/drawing/2014/main" val="1845040896"/>
                    </a:ext>
                  </a:extLst>
                </a:gridCol>
                <a:gridCol w="1269230">
                  <a:extLst>
                    <a:ext uri="{9D8B030D-6E8A-4147-A177-3AD203B41FA5}">
                      <a16:colId xmlns:a16="http://schemas.microsoft.com/office/drawing/2014/main" val="1522532849"/>
                    </a:ext>
                  </a:extLst>
                </a:gridCol>
                <a:gridCol w="1269230">
                  <a:extLst>
                    <a:ext uri="{9D8B030D-6E8A-4147-A177-3AD203B41FA5}">
                      <a16:colId xmlns:a16="http://schemas.microsoft.com/office/drawing/2014/main" val="841659182"/>
                    </a:ext>
                  </a:extLst>
                </a:gridCol>
                <a:gridCol w="1269230">
                  <a:extLst>
                    <a:ext uri="{9D8B030D-6E8A-4147-A177-3AD203B41FA5}">
                      <a16:colId xmlns:a16="http://schemas.microsoft.com/office/drawing/2014/main" val="12491660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douleurs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saignements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Hématomes de cloison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Malaises vagaux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infections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536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J0-1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(0,48 %)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(0,24 %)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(0,24 %)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40457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J2-4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(0,24 %)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(2,59 %)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294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(1,18 %)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(0,48 %)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55431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F0EDDB25-76EA-460B-A470-F905285CDFCB}"/>
              </a:ext>
            </a:extLst>
          </p:cNvPr>
          <p:cNvSpPr txBox="1"/>
          <p:nvPr/>
        </p:nvSpPr>
        <p:spPr>
          <a:xfrm>
            <a:off x="2071846" y="1269379"/>
            <a:ext cx="780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 post-opératoires N=23 (5,42 %) sur 424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septo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septorhinoplasties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3174</TotalTime>
  <Words>2369</Words>
  <Application>Microsoft Macintosh PowerPoint</Application>
  <PresentationFormat>Grand écran</PresentationFormat>
  <Paragraphs>465</Paragraphs>
  <Slides>34</Slides>
  <Notes>9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Thème Office</vt:lpstr>
      <vt:lpstr>Chart</vt:lpstr>
      <vt:lpstr>Présentation PowerPoint</vt:lpstr>
      <vt:lpstr>Présentation PowerPoint</vt:lpstr>
      <vt:lpstr>Que faut-il savoir avant de se lancer ? </vt:lpstr>
      <vt:lpstr>Le risque hémorragique à l’étranger +++</vt:lpstr>
      <vt:lpstr>Le risque hémorragique à l’étranger+++</vt:lpstr>
      <vt:lpstr>Méchage et ON aiguë à l’étranger</vt:lpstr>
      <vt:lpstr>Évaluation rétrospective monocentrique Activité sur 2 ans (2009-2010, n=424)</vt:lpstr>
      <vt:lpstr>154 patients  éligibles soit 41 %</vt:lpstr>
      <vt:lpstr>Les complications sont tardives</vt:lpstr>
      <vt:lpstr>IDENTIFICATION DES DIFFICULTES</vt:lpstr>
      <vt:lpstr>Attention à l’enseignement</vt:lpstr>
      <vt:lpstr>Présentation PowerPoint</vt:lpstr>
      <vt:lpstr>Présentation PowerPoint</vt:lpstr>
      <vt:lpstr>Présentation PowerPoint</vt:lpstr>
      <vt:lpstr>CHU de Lille 2 ans d’activité rhinologique</vt:lpstr>
      <vt:lpstr>CHU de Lille 2 ans d’activité rhinologique</vt:lpstr>
      <vt:lpstr>CHU de Lille 2 ans d’activité rhinologique</vt:lpstr>
      <vt:lpstr>CHU de Lille 2 ans d’activité rhinologique</vt:lpstr>
      <vt:lpstr>Présentation PowerPoint</vt:lpstr>
      <vt:lpstr>Etude de faisabilité de l’ethmoïdectomie radicale bilatérale en chirurgie ambulatoire</vt:lpstr>
      <vt:lpstr>Présentation PowerPoint</vt:lpstr>
      <vt:lpstr>Etude de faisabilité de l’ethmoïdectomie radicale bilatérale en chirurgie ambulatoire</vt:lpstr>
      <vt:lpstr>Etude de faisabilité de l’ethmoïdectomie radicale bilatérale en chirurgie ambulatoire</vt:lpstr>
      <vt:lpstr>Mais que dire de la satisfaction patient…</vt:lpstr>
      <vt:lpstr>Présentation PowerPoint</vt:lpstr>
      <vt:lpstr>Tryptique patient - acte - structure</vt:lpstr>
      <vt:lpstr>Organisation de proximité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Séverin Belleudy</dc:creator>
  <cp:lastModifiedBy>Martine Tondelier</cp:lastModifiedBy>
  <cp:revision>151</cp:revision>
  <cp:lastPrinted>2021-09-07T09:54:14Z</cp:lastPrinted>
  <dcterms:created xsi:type="dcterms:W3CDTF">2019-08-31T16:03:00Z</dcterms:created>
  <dcterms:modified xsi:type="dcterms:W3CDTF">2021-09-07T09:54:20Z</dcterms:modified>
</cp:coreProperties>
</file>